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83" r:id="rId3"/>
    <p:sldId id="261" r:id="rId4"/>
    <p:sldId id="262" r:id="rId5"/>
    <p:sldId id="286" r:id="rId6"/>
    <p:sldId id="281" r:id="rId7"/>
    <p:sldId id="282" r:id="rId8"/>
    <p:sldId id="284" r:id="rId9"/>
    <p:sldId id="270" r:id="rId10"/>
    <p:sldId id="28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59"/>
          </p14:sldIdLst>
        </p14:section>
        <p14:section name="Panoramica e obiettivi" id="{ABA716BF-3A5C-4ADB-94C9-CFEF84EBA240}">
          <p14:sldIdLst>
            <p14:sldId id="283"/>
            <p14:sldId id="261"/>
            <p14:sldId id="262"/>
            <p14:sldId id="286"/>
            <p14:sldId id="281"/>
            <p14:sldId id="282"/>
            <p14:sldId id="284"/>
            <p14:sldId id="270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98" d="100"/>
          <a:sy n="98" d="100"/>
        </p:scale>
        <p:origin x="-21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it-IT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it-IT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it-IT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it-IT" sz="3200" dirty="0" smtClean="0"/>
            <a:t>muri di Trombe</a:t>
          </a:r>
          <a:endParaRPr lang="it-IT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it-IT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it-IT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it-IT" sz="3200" dirty="0" smtClean="0"/>
            <a:t>sistemi Barra-Costantini</a:t>
          </a:r>
          <a:endParaRPr lang="it-IT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it-IT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it-IT" sz="3200"/>
        </a:p>
      </dgm:t>
    </dgm:pt>
    <dgm:pt modelId="{D13E4F6A-4ADE-468D-AF9B-49C44AFE5A3B}">
      <dgm:prSet/>
      <dgm:spPr/>
      <dgm:t>
        <a:bodyPr/>
        <a:lstStyle/>
        <a:p>
          <a:r>
            <a:rPr lang="it-IT" dirty="0" smtClean="0"/>
            <a:t>serre solari</a:t>
          </a:r>
          <a:endParaRPr lang="it-IT" dirty="0"/>
        </a:p>
      </dgm:t>
    </dgm:pt>
    <dgm:pt modelId="{53644235-466C-4DB9-8B74-E727CE5C353E}" type="parTrans" cxnId="{8BDB15AF-3089-4DBD-8593-49657A2CD8F0}">
      <dgm:prSet/>
      <dgm:spPr/>
      <dgm:t>
        <a:bodyPr/>
        <a:lstStyle/>
        <a:p>
          <a:endParaRPr lang="it-IT"/>
        </a:p>
      </dgm:t>
    </dgm:pt>
    <dgm:pt modelId="{F3074A44-1A79-4149-801F-A098D0E9BC62}" type="sibTrans" cxnId="{8BDB15AF-3089-4DBD-8593-49657A2CD8F0}">
      <dgm:prSet/>
      <dgm:spPr/>
      <dgm:t>
        <a:bodyPr/>
        <a:lstStyle/>
        <a:p>
          <a:endParaRPr lang="it-IT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it-IT" sz="4400" dirty="0"/>
            <a:t>2</a:t>
          </a: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it-IT" sz="320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it-IT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it-IT" sz="4400" dirty="0"/>
            <a:t>3</a:t>
          </a: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it-IT" sz="320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it-IT" sz="3200"/>
        </a:p>
      </dgm:t>
    </dgm:pt>
    <dgm:pt modelId="{63DD1CC5-B9A8-4E00-A9E7-14D37933EBFD}">
      <dgm:prSet phldrT="[Text]" custT="1"/>
      <dgm:spPr/>
      <dgm:t>
        <a:bodyPr/>
        <a:lstStyle/>
        <a:p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it-IT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068F20-2481-409F-993E-B384F0B2EF9F}" type="parTrans" cxnId="{F0C6623C-79C4-4FED-81C7-205BC1B70C4D}">
      <dgm:prSet/>
      <dgm:spPr/>
      <dgm:t>
        <a:bodyPr/>
        <a:lstStyle/>
        <a:p>
          <a:endParaRPr lang="it-IT"/>
        </a:p>
      </dgm:t>
    </dgm:pt>
    <dgm:pt modelId="{C4B96C90-A70C-4896-A0EE-17CD24356C45}" type="sibTrans" cxnId="{F0C6623C-79C4-4FED-81C7-205BC1B70C4D}">
      <dgm:prSet/>
      <dgm:spPr/>
      <dgm:t>
        <a:bodyPr/>
        <a:lstStyle/>
        <a:p>
          <a:endParaRPr lang="it-IT"/>
        </a:p>
      </dgm:t>
    </dgm:pt>
    <dgm:pt modelId="{E6A6998B-0BA2-4A5F-B731-72C3B18ACECF}">
      <dgm:prSet phldrT="[Text]" custT="1"/>
      <dgm:spPr/>
      <dgm:t>
        <a:bodyPr/>
        <a:lstStyle/>
        <a:p>
          <a:r>
            <a:rPr lang="it-IT" sz="3200" dirty="0" smtClean="0"/>
            <a:t>muri di accumulo</a:t>
          </a:r>
          <a:endParaRPr lang="it-IT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B47CF-AF27-4796-9212-975301E77074}" type="parTrans" cxnId="{A7E482CC-0500-4F04-8063-387DEB3BD296}">
      <dgm:prSet/>
      <dgm:spPr/>
      <dgm:t>
        <a:bodyPr/>
        <a:lstStyle/>
        <a:p>
          <a:endParaRPr lang="it-IT"/>
        </a:p>
      </dgm:t>
    </dgm:pt>
    <dgm:pt modelId="{AFE9434F-3D72-4D59-9F13-DF6395C7E9C5}" type="sibTrans" cxnId="{A7E482CC-0500-4F04-8063-387DEB3BD296}">
      <dgm:prSet/>
      <dgm:spPr/>
      <dgm:t>
        <a:bodyPr/>
        <a:lstStyle/>
        <a:p>
          <a:endParaRPr lang="it-IT"/>
        </a:p>
      </dgm:t>
    </dgm:pt>
    <dgm:pt modelId="{F9D30064-3FD4-414D-A9EE-1D2398BE5A1E}">
      <dgm:prSet phldrT="[Text]" custT="1"/>
      <dgm:spPr/>
      <dgm:t>
        <a:bodyPr/>
        <a:lstStyle/>
        <a:p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it-IT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88C42C-8AD3-4935-9BA7-14BAB010EB3A}" type="parTrans" cxnId="{AC07AEC7-3479-469B-8750-545AA21373DA}">
      <dgm:prSet/>
      <dgm:spPr/>
      <dgm:t>
        <a:bodyPr/>
        <a:lstStyle/>
        <a:p>
          <a:endParaRPr lang="it-IT"/>
        </a:p>
      </dgm:t>
    </dgm:pt>
    <dgm:pt modelId="{68AF715E-416F-4672-8CC5-349A54058556}" type="sibTrans" cxnId="{AC07AEC7-3479-469B-8750-545AA21373DA}">
      <dgm:prSet/>
      <dgm:spPr/>
      <dgm:t>
        <a:bodyPr/>
        <a:lstStyle/>
        <a:p>
          <a:endParaRPr lang="it-IT"/>
        </a:p>
      </dgm:t>
    </dgm:pt>
    <dgm:pt modelId="{E5AABAAA-46B9-43A2-8472-6DE4C96BAE69}">
      <dgm:prSet phldrT="[Text]" custT="1"/>
      <dgm:spPr/>
      <dgm:t>
        <a:bodyPr/>
        <a:lstStyle/>
        <a:p>
          <a:r>
            <a:rPr lang="it-IT" sz="3200" dirty="0" smtClean="0"/>
            <a:t>collettori solari termici ad acqua o ad aria purché a circolazione naturale</a:t>
          </a:r>
          <a:endParaRPr lang="it-IT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BE6985-7A74-46F3-8154-40102BF87C17}" type="parTrans" cxnId="{A68BFC3F-0F1E-4F4E-9EAE-68644D4FF6DE}">
      <dgm:prSet/>
      <dgm:spPr/>
      <dgm:t>
        <a:bodyPr/>
        <a:lstStyle/>
        <a:p>
          <a:endParaRPr lang="it-IT"/>
        </a:p>
      </dgm:t>
    </dgm:pt>
    <dgm:pt modelId="{CDC95BA8-6C97-458B-82DC-BBD19ADA1274}" type="sibTrans" cxnId="{A68BFC3F-0F1E-4F4E-9EAE-68644D4FF6DE}">
      <dgm:prSet/>
      <dgm:spPr/>
      <dgm:t>
        <a:bodyPr/>
        <a:lstStyle/>
        <a:p>
          <a:endParaRPr lang="it-IT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it-IT"/>
        </a:p>
      </dgm:t>
    </dgm:pt>
    <dgm:pt modelId="{7E429971-BC57-430F-BB25-C0574E5E39E3}" type="pres">
      <dgm:prSet presAssocID="{74EE5CD8-078F-4590-BF9C-A341A294A016}" presName="parentText" presStyleLbl="node1" presStyleIdx="0" presStyleCnt="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it-IT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it-IT"/>
        </a:p>
      </dgm:t>
    </dgm:pt>
    <dgm:pt modelId="{C04276DC-EE64-470A-B8BC-09067B8045FA}" type="pres">
      <dgm:prSet presAssocID="{AA046201-5C4D-445E-BF0B-5C6D2B0A1945}" presName="parentText" presStyleLbl="node1" presStyleIdx="1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it-IT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it-IT"/>
        </a:p>
      </dgm:t>
    </dgm:pt>
    <dgm:pt modelId="{F5034101-5B7D-4FE7-B47A-5A48CF39606B}" type="pres">
      <dgm:prSet presAssocID="{D1776C8F-2B10-4075-8DF7-7F65AB725ED5}" presName="parentText" presStyleLbl="node1" presStyleIdx="2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9E7386FA-9F0C-469D-A135-74025079EBE6}" type="pres">
      <dgm:prSet presAssocID="{88B75C29-8054-417D-BCE3-878A55118F6D}" presName="sp" presStyleCnt="0"/>
      <dgm:spPr/>
    </dgm:pt>
    <dgm:pt modelId="{16F1F11E-EFAC-4018-84E7-05CDF6E71D4B}" type="pres">
      <dgm:prSet presAssocID="{63DD1CC5-B9A8-4E00-A9E7-14D37933EBFD}" presName="linNode" presStyleCnt="0"/>
      <dgm:spPr/>
    </dgm:pt>
    <dgm:pt modelId="{E6D107B2-CDD3-485C-90D4-D486A1D75BF8}" type="pres">
      <dgm:prSet presAssocID="{63DD1CC5-B9A8-4E00-A9E7-14D37933EBF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C52A4A-2ECA-4D5F-A8D7-0FCDCBD7E80B}" type="pres">
      <dgm:prSet presAssocID="{63DD1CC5-B9A8-4E00-A9E7-14D37933EBFD}" presName="descendantText" presStyleLbl="alignAccFollowNode1" presStyleIdx="3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A49E275B-B258-4B5F-8859-951DC899EE37}" type="pres">
      <dgm:prSet presAssocID="{C4B96C90-A70C-4896-A0EE-17CD24356C45}" presName="sp" presStyleCnt="0"/>
      <dgm:spPr/>
    </dgm:pt>
    <dgm:pt modelId="{3A9B516A-0517-45A9-9342-A8DCE5E078F7}" type="pres">
      <dgm:prSet presAssocID="{F9D30064-3FD4-414D-A9EE-1D2398BE5A1E}" presName="linNode" presStyleCnt="0"/>
      <dgm:spPr/>
    </dgm:pt>
    <dgm:pt modelId="{3FB617FF-D58A-478E-AA6C-2B6257D8EAE0}" type="pres">
      <dgm:prSet presAssocID="{F9D30064-3FD4-414D-A9EE-1D2398BE5A1E}" presName="parentText" presStyleLbl="node1" presStyleIdx="4" presStyleCnt="5" custLinFactNeighborX="352" custLinFactNeighborY="-4882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633510-EA1F-48BE-9E70-FE2DB50BEF37}" type="pres">
      <dgm:prSet presAssocID="{F9D30064-3FD4-414D-A9EE-1D2398BE5A1E}" presName="descendantText" presStyleLbl="alignAccFollowNode1" presStyleIdx="4" presStyleCnt="5" custScaleX="259632" custScaleY="25184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B596CD83-B70B-4005-8B54-6FED1E141EF7}" type="presOf" srcId="{E5AABAAA-46B9-43A2-8472-6DE4C96BAE69}" destId="{DD633510-EA1F-48BE-9E70-FE2DB50BEF37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AE50FC9F-152C-4772-AAE6-BCA8EC1196D2}" type="presOf" srcId="{63DD1CC5-B9A8-4E00-A9E7-14D37933EBFD}" destId="{E6D107B2-CDD3-485C-90D4-D486A1D75BF8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1AF38D72-3428-48EE-A0A4-82B3828CC5B6}" type="presOf" srcId="{E6A6998B-0BA2-4A5F-B731-72C3B18ACECF}" destId="{26C52A4A-2ECA-4D5F-A8D7-0FCDCBD7E80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F0C6623C-79C4-4FED-81C7-205BC1B70C4D}" srcId="{F6FEADD9-F67D-41F5-BA4C-3C84956E7F46}" destId="{63DD1CC5-B9A8-4E00-A9E7-14D37933EBFD}" srcOrd="3" destOrd="0" parTransId="{70068F20-2481-409F-993E-B384F0B2EF9F}" sibTransId="{C4B96C90-A70C-4896-A0EE-17CD24356C45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A7E482CC-0500-4F04-8063-387DEB3BD296}" srcId="{63DD1CC5-B9A8-4E00-A9E7-14D37933EBFD}" destId="{E6A6998B-0BA2-4A5F-B731-72C3B18ACECF}" srcOrd="0" destOrd="0" parTransId="{998B47CF-AF27-4796-9212-975301E77074}" sibTransId="{AFE9434F-3D72-4D59-9F13-DF6395C7E9C5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8A7D593D-8A76-4BF2-9E66-3560931E6C4E}" type="presOf" srcId="{F9D30064-3FD4-414D-A9EE-1D2398BE5A1E}" destId="{3FB617FF-D58A-478E-AA6C-2B6257D8EAE0}" srcOrd="0" destOrd="0" presId="urn:microsoft.com/office/officeart/2005/8/layout/vList5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62038B72-4917-4A0D-928B-9E9A3814A1A3}" type="presOf" srcId="{D13E4F6A-4ADE-468D-AF9B-49C44AFE5A3B}" destId="{D54B1729-BC98-42C1-9C6C-D65DCBA4358F}" srcOrd="0" destOrd="0" presId="urn:microsoft.com/office/officeart/2005/8/layout/vList5"/>
    <dgm:cxn modelId="{AC07AEC7-3479-469B-8750-545AA21373DA}" srcId="{F6FEADD9-F67D-41F5-BA4C-3C84956E7F46}" destId="{F9D30064-3FD4-414D-A9EE-1D2398BE5A1E}" srcOrd="4" destOrd="0" parTransId="{5E88C42C-8AD3-4935-9BA7-14BAB010EB3A}" sibTransId="{68AF715E-416F-4672-8CC5-349A54058556}"/>
    <dgm:cxn modelId="{A68BFC3F-0F1E-4F4E-9EAE-68644D4FF6DE}" srcId="{F9D30064-3FD4-414D-A9EE-1D2398BE5A1E}" destId="{E5AABAAA-46B9-43A2-8472-6DE4C96BAE69}" srcOrd="0" destOrd="0" parTransId="{1FBE6985-7A74-46F3-8154-40102BF87C17}" sibTransId="{CDC95BA8-6C97-458B-82DC-BBD19ADA1274}"/>
    <dgm:cxn modelId="{8BDB15AF-3089-4DBD-8593-49657A2CD8F0}" srcId="{74EE5CD8-078F-4590-BF9C-A341A294A016}" destId="{D13E4F6A-4ADE-468D-AF9B-49C44AFE5A3B}" srcOrd="0" destOrd="0" parTransId="{53644235-466C-4DB9-8B74-E727CE5C353E}" sibTransId="{F3074A44-1A79-4149-801F-A098D0E9BC62}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  <dgm:cxn modelId="{BA4D67B5-3DE0-467B-9617-6A8CF0DA5C6C}" type="presParOf" srcId="{AAE7A1E6-6847-453D-B55B-8A82BF138C1D}" destId="{9E7386FA-9F0C-469D-A135-74025079EBE6}" srcOrd="5" destOrd="0" presId="urn:microsoft.com/office/officeart/2005/8/layout/vList5"/>
    <dgm:cxn modelId="{756E0836-8524-439F-BCB0-302683B7FABA}" type="presParOf" srcId="{AAE7A1E6-6847-453D-B55B-8A82BF138C1D}" destId="{16F1F11E-EFAC-4018-84E7-05CDF6E71D4B}" srcOrd="6" destOrd="0" presId="urn:microsoft.com/office/officeart/2005/8/layout/vList5"/>
    <dgm:cxn modelId="{E65DF81A-8551-4DCA-9749-D73553BEEBBA}" type="presParOf" srcId="{16F1F11E-EFAC-4018-84E7-05CDF6E71D4B}" destId="{E6D107B2-CDD3-485C-90D4-D486A1D75BF8}" srcOrd="0" destOrd="0" presId="urn:microsoft.com/office/officeart/2005/8/layout/vList5"/>
    <dgm:cxn modelId="{45D6BC12-0005-4D0B-AEB7-88756F146A9D}" type="presParOf" srcId="{16F1F11E-EFAC-4018-84E7-05CDF6E71D4B}" destId="{26C52A4A-2ECA-4D5F-A8D7-0FCDCBD7E80B}" srcOrd="1" destOrd="0" presId="urn:microsoft.com/office/officeart/2005/8/layout/vList5"/>
    <dgm:cxn modelId="{21720D6D-13E8-4A19-9577-EEED0A9A9358}" type="presParOf" srcId="{AAE7A1E6-6847-453D-B55B-8A82BF138C1D}" destId="{A49E275B-B258-4B5F-8859-951DC899EE37}" srcOrd="7" destOrd="0" presId="urn:microsoft.com/office/officeart/2005/8/layout/vList5"/>
    <dgm:cxn modelId="{9511EA61-236F-433D-BBC1-86E3FA441877}" type="presParOf" srcId="{AAE7A1E6-6847-453D-B55B-8A82BF138C1D}" destId="{3A9B516A-0517-45A9-9342-A8DCE5E078F7}" srcOrd="8" destOrd="0" presId="urn:microsoft.com/office/officeart/2005/8/layout/vList5"/>
    <dgm:cxn modelId="{CC79163F-CC6D-4CDB-B8DC-4DA9681CF842}" type="presParOf" srcId="{3A9B516A-0517-45A9-9342-A8DCE5E078F7}" destId="{3FB617FF-D58A-478E-AA6C-2B6257D8EAE0}" srcOrd="0" destOrd="0" presId="urn:microsoft.com/office/officeart/2005/8/layout/vList5"/>
    <dgm:cxn modelId="{8B9DA246-C58F-4CE4-99B8-0DD07F9D1FDD}" type="presParOf" srcId="{3A9B516A-0517-45A9-9342-A8DCE5E078F7}" destId="{DD633510-EA1F-48BE-9E70-FE2DB50BEF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302130" y="-2144103"/>
          <a:ext cx="577231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serre solari</a:t>
          </a:r>
          <a:endParaRPr lang="it-IT" sz="3200" kern="1200" dirty="0"/>
        </a:p>
      </dsp:txBody>
      <dsp:txXfrm rot="-5400000">
        <a:off x="1085602" y="72425"/>
        <a:ext cx="5010287" cy="577231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7215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/>
            <a:t>1</a:t>
          </a:r>
        </a:p>
      </dsp:txBody>
      <dsp:txXfrm>
        <a:off x="35332" y="35223"/>
        <a:ext cx="1015046" cy="651093"/>
      </dsp:txXfrm>
    </dsp:sp>
    <dsp:sp modelId="{B37A5355-225B-4C6F-AED7-6C620F99EECC}">
      <dsp:nvSpPr>
        <dsp:cNvPr id="0" name=""/>
        <dsp:cNvSpPr/>
      </dsp:nvSpPr>
      <dsp:spPr>
        <a:xfrm rot="5400000">
          <a:off x="3302130" y="-1386487"/>
          <a:ext cx="577231" cy="5010287"/>
        </a:xfrm>
        <a:prstGeom prst="rect">
          <a:avLst/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muri di Trombe</a:t>
          </a:r>
          <a:endParaRPr lang="it-IT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830041"/>
        <a:ext cx="5010287" cy="577231"/>
      </dsp:txXfrm>
    </dsp:sp>
    <dsp:sp modelId="{C04276DC-EE64-470A-B8BC-09067B8045FA}">
      <dsp:nvSpPr>
        <dsp:cNvPr id="0" name=""/>
        <dsp:cNvSpPr/>
      </dsp:nvSpPr>
      <dsp:spPr>
        <a:xfrm>
          <a:off x="109" y="757886"/>
          <a:ext cx="1085492" cy="721539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/>
            <a:t>2</a:t>
          </a:r>
        </a:p>
      </dsp:txBody>
      <dsp:txXfrm>
        <a:off x="35332" y="793109"/>
        <a:ext cx="1015046" cy="651093"/>
      </dsp:txXfrm>
    </dsp:sp>
    <dsp:sp modelId="{C7C3E6FD-D83F-4BDA-907E-B5EE041DA931}">
      <dsp:nvSpPr>
        <dsp:cNvPr id="0" name=""/>
        <dsp:cNvSpPr/>
      </dsp:nvSpPr>
      <dsp:spPr>
        <a:xfrm rot="5400000">
          <a:off x="3302130" y="-628870"/>
          <a:ext cx="577231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sistemi Barra-Costantini</a:t>
          </a:r>
          <a:endParaRPr lang="it-IT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1587658"/>
        <a:ext cx="5010287" cy="577231"/>
      </dsp:txXfrm>
    </dsp:sp>
    <dsp:sp modelId="{F5034101-5B7D-4FE7-B47A-5A48CF39606B}">
      <dsp:nvSpPr>
        <dsp:cNvPr id="0" name=""/>
        <dsp:cNvSpPr/>
      </dsp:nvSpPr>
      <dsp:spPr>
        <a:xfrm>
          <a:off x="109" y="1515503"/>
          <a:ext cx="1085492" cy="721539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/>
            <a:t>3</a:t>
          </a:r>
        </a:p>
      </dsp:txBody>
      <dsp:txXfrm>
        <a:off x="35332" y="1550726"/>
        <a:ext cx="1015046" cy="651093"/>
      </dsp:txXfrm>
    </dsp:sp>
    <dsp:sp modelId="{26C52A4A-2ECA-4D5F-A8D7-0FCDCBD7E80B}">
      <dsp:nvSpPr>
        <dsp:cNvPr id="0" name=""/>
        <dsp:cNvSpPr/>
      </dsp:nvSpPr>
      <dsp:spPr>
        <a:xfrm rot="5400000">
          <a:off x="3302130" y="128745"/>
          <a:ext cx="577231" cy="5010287"/>
        </a:xfrm>
        <a:prstGeom prst="rect">
          <a:avLst/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muri di accumulo</a:t>
          </a:r>
          <a:endParaRPr lang="it-IT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2345273"/>
        <a:ext cx="5010287" cy="577231"/>
      </dsp:txXfrm>
    </dsp:sp>
    <dsp:sp modelId="{E6D107B2-CDD3-485C-90D4-D486A1D75BF8}">
      <dsp:nvSpPr>
        <dsp:cNvPr id="0" name=""/>
        <dsp:cNvSpPr/>
      </dsp:nvSpPr>
      <dsp:spPr>
        <a:xfrm>
          <a:off x="109" y="2273119"/>
          <a:ext cx="1085492" cy="721539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it-IT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32" y="2308342"/>
        <a:ext cx="1015046" cy="651093"/>
      </dsp:txXfrm>
    </dsp:sp>
    <dsp:sp modelId="{DD633510-EA1F-48BE-9E70-FE2DB50BEF37}">
      <dsp:nvSpPr>
        <dsp:cNvPr id="0" name=""/>
        <dsp:cNvSpPr/>
      </dsp:nvSpPr>
      <dsp:spPr>
        <a:xfrm rot="5400000">
          <a:off x="2863893" y="1252444"/>
          <a:ext cx="1453705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collettori solari termici ad acqua o ad aria purché a circolazione naturale</a:t>
          </a:r>
          <a:endParaRPr lang="it-IT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3030735"/>
        <a:ext cx="5010287" cy="1453705"/>
      </dsp:txXfrm>
    </dsp:sp>
    <dsp:sp modelId="{3FB617FF-D58A-478E-AA6C-2B6257D8EAE0}">
      <dsp:nvSpPr>
        <dsp:cNvPr id="0" name=""/>
        <dsp:cNvSpPr/>
      </dsp:nvSpPr>
      <dsp:spPr>
        <a:xfrm>
          <a:off x="6902" y="3044556"/>
          <a:ext cx="1085492" cy="72153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it-IT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25" y="3079779"/>
        <a:ext cx="1015046" cy="651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10/11/2019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772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23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Questo modello può essere utilizzato come file iniziale per la presentazione di materiale didattico per la formazione in gruppo.</a:t>
            </a:r>
          </a:p>
          <a:p>
            <a:endParaRPr lang="it-IT" dirty="0" smtClean="0"/>
          </a:p>
          <a:p>
            <a:pPr lvl="0"/>
            <a:r>
              <a:rPr lang="it-IT" sz="1200" b="1" dirty="0" smtClean="0"/>
              <a:t>Sezioni</a:t>
            </a:r>
            <a:endParaRPr lang="it-IT" sz="1200" b="0" dirty="0" smtClean="0"/>
          </a:p>
          <a:p>
            <a:pPr lvl="0"/>
            <a:r>
              <a:rPr lang="it-IT" sz="1200" b="0" dirty="0" smtClean="0"/>
              <a:t>Fare clic con il pulsante destro del mouse su una diapositiva per aggiungere sezioni.</a:t>
            </a:r>
            <a:r>
              <a:rPr lang="it-IT" sz="1200" b="0" baseline="0" dirty="0" smtClean="0"/>
              <a:t> Le sezioni possono essere utili per organizzare le diapositive o agevolare la collaborazione tra più autori.</a:t>
            </a:r>
            <a:endParaRPr lang="it-IT" sz="1200" b="0" dirty="0" smtClean="0"/>
          </a:p>
          <a:p>
            <a:pPr lvl="0"/>
            <a:endParaRPr lang="it-IT" sz="1200" b="1" dirty="0" smtClean="0"/>
          </a:p>
          <a:p>
            <a:pPr lvl="0"/>
            <a:r>
              <a:rPr lang="it-IT" sz="1200" b="1" dirty="0" smtClean="0"/>
              <a:t>Note</a:t>
            </a:r>
          </a:p>
          <a:p>
            <a:pPr lvl="0"/>
            <a:r>
              <a:rPr lang="it-IT" sz="1200" dirty="0" smtClean="0"/>
              <a:t>Utilizzare la sezione Note per indicazioni sull'esecuzione della presentazione oppure per fornire informazioni aggiuntive per il pubblico.</a:t>
            </a:r>
            <a:r>
              <a:rPr lang="it-IT" sz="1200" baseline="0" dirty="0" smtClean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 smtClean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Colori coordinati </a:t>
            </a:r>
          </a:p>
          <a:p>
            <a:pPr lvl="0">
              <a:buFontTx/>
              <a:buNone/>
            </a:pPr>
            <a:r>
              <a:rPr lang="it-IT" sz="1200" dirty="0" smtClean="0"/>
              <a:t>Prestare particolare attenzione ai grafici, ai diagrammi e alle caselle di testo.</a:t>
            </a:r>
            <a:r>
              <a:rPr lang="it-IT" sz="1200" baseline="0" dirty="0" smtClean="0"/>
              <a:t> </a:t>
            </a:r>
            <a:endParaRPr lang="it-IT" sz="1200" dirty="0" smtClean="0"/>
          </a:p>
          <a:p>
            <a:pPr lvl="0"/>
            <a:r>
              <a:rPr lang="it-IT" sz="1200" dirty="0" smtClean="0"/>
              <a:t>Tenere presente che i partecipanti eseguiranno la stampa in bianco e nero o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 Eseguire una stampa di prova per assicurarsi che i colori risultino comunque efficaci e chiari in una stampa in solo bianco e nero e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</a:t>
            </a:r>
          </a:p>
          <a:p>
            <a:pPr lvl="0">
              <a:buFontTx/>
              <a:buNone/>
            </a:pPr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Grafica, tabelle e grafici</a:t>
            </a:r>
          </a:p>
          <a:p>
            <a:pPr lvl="0"/>
            <a:r>
              <a:rPr lang="it-IT" sz="1200" dirty="0" smtClean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 smtClean="0"/>
              <a:t>Assegnare un'etichetta a tutti i grafici e a tutte le tabelle.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b="0" dirty="0" smtClean="0"/>
              <a:t>Quali</a:t>
            </a:r>
            <a:r>
              <a:rPr lang="it-IT" b="0" baseline="0" dirty="0" smtClean="0"/>
              <a:t> conoscenze avranno acquisito i partecipanti al termine della formazione?</a:t>
            </a:r>
            <a:r>
              <a:rPr lang="it-IT" dirty="0" smtClean="0"/>
              <a:t> Descrivere brevemente i singoli obiettivi e i vantaggi</a:t>
            </a:r>
            <a:r>
              <a:rPr lang="it-IT" baseline="0" dirty="0" smtClean="0"/>
              <a:t> </a:t>
            </a:r>
            <a:r>
              <a:rPr lang="it-IT" dirty="0" smtClean="0"/>
              <a:t>che potranno trarre i partecipanti</a:t>
            </a:r>
            <a:r>
              <a:rPr lang="it-IT" baseline="0" dirty="0" smtClean="0"/>
              <a:t> dalla presentazione.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it-IT"/>
            </a:pPr>
            <a:r>
              <a:rPr lang="it-IT" sz="1200" dirty="0" smtClean="0"/>
              <a:t>Questa è un'altra opzione</a:t>
            </a:r>
            <a:r>
              <a:rPr lang="it-IT" sz="1200" baseline="0" dirty="0" smtClean="0"/>
              <a:t> per creare una diapositiva introduttiva.</a:t>
            </a:r>
            <a:endParaRPr lang="it-IT" sz="1200" dirty="0" smtClean="0"/>
          </a:p>
          <a:p>
            <a:pPr marL="228600" indent="-228600">
              <a:buFont typeface="+mj-lt"/>
              <a:buNone/>
            </a:pPr>
            <a:endParaRPr lang="it-IT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Utilizzare un'intestazione di sezione per ogni argomento, in modo che il passaggio da un argomento a un altro sia ben chiaro per il pubblico. 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sz="1200" dirty="0" smtClean="0"/>
              <a:t>Questa è un'altra opzione</a:t>
            </a:r>
            <a:r>
              <a:rPr lang="it-IT" sz="1200" baseline="0" dirty="0" smtClean="0"/>
              <a:t> per creare diapositive introduttive che utilizzano transizioni.</a:t>
            </a:r>
            <a:endParaRPr lang="it-IT" sz="1200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 smtClean="0"/>
              <a:t>Microsoft </a:t>
            </a:r>
            <a:r>
              <a:rPr lang="it-IT" b="1" smtClean="0"/>
              <a:t>Eccellenza tecnica</a:t>
            </a:r>
            <a:endParaRPr lang="it-IT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it-IT" smtClean="0"/>
              <a:t>Informazioni riservate Microsoft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Se è disponibile</a:t>
            </a:r>
            <a:r>
              <a:rPr lang="it-IT" baseline="0" dirty="0" smtClean="0"/>
              <a:t> contenuto video rilevante, come il video di un case study, la demo di un prodotto o altro materiale didattico, è possibile includerlo nella presentazione. </a:t>
            </a:r>
            <a:endParaRPr lang="it-IT" dirty="0" smtClean="0"/>
          </a:p>
          <a:p>
            <a:pPr>
              <a:lnSpc>
                <a:spcPct val="80000"/>
              </a:lnSpc>
              <a:buFontTx/>
              <a:buNone/>
            </a:pPr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 smtClean="0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it-IT" baseline="0"/>
            </a:lvl4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it-IT" baseline="0"/>
            </a:lvl4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rio-studio\Desktop\casa passiva\Cosa-Significa-Casa-Passiv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386"/>
            <a:ext cx="9143999" cy="48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383333"/>
            <a:ext cx="396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Ricerca sulle </a:t>
            </a:r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</a:rPr>
              <a:t>Case Passive</a:t>
            </a:r>
            <a:endParaRPr lang="it-IT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798" y="90655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</a:rPr>
              <a:t>Luigi </a:t>
            </a:r>
            <a:r>
              <a:rPr lang="it-IT" sz="2000" dirty="0" err="1" smtClean="0">
                <a:latin typeface="+mj-lt"/>
              </a:rPr>
              <a:t>Cuozzo</a:t>
            </a:r>
            <a:endParaRPr lang="it-IT" sz="2000" dirty="0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79353" y="636857"/>
            <a:ext cx="392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rgbClr val="00B050"/>
                </a:solidFill>
                <a:latin typeface="+mj-lt"/>
              </a:rPr>
              <a:t>Fonti:</a:t>
            </a:r>
          </a:p>
          <a:p>
            <a:pPr algn="r"/>
            <a:r>
              <a:rPr lang="it-IT" sz="2000" dirty="0" smtClean="0">
                <a:latin typeface="+mj-lt"/>
              </a:rPr>
              <a:t>Wikipedia,</a:t>
            </a:r>
          </a:p>
          <a:p>
            <a:pPr algn="r"/>
            <a:r>
              <a:rPr lang="it-IT" sz="2000" dirty="0" smtClean="0">
                <a:latin typeface="+mj-lt"/>
              </a:rPr>
              <a:t>Cabrio Edilizia</a:t>
            </a:r>
          </a:p>
          <a:p>
            <a:pPr algn="r"/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Immobilgreen</a:t>
            </a:r>
            <a:endParaRPr lang="it-IT" sz="20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io-studio\Desktop\casa passiva\120116-154104-2.2 bilancio en edifi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7315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336616" y="624170"/>
            <a:ext cx="7699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700" b="1" dirty="0" smtClean="0"/>
              <a:t>Esempio di Dispersione Termica</a:t>
            </a:r>
          </a:p>
          <a:p>
            <a:pPr algn="ctr"/>
            <a:r>
              <a:rPr lang="it-IT" sz="2700" b="1" dirty="0" smtClean="0"/>
              <a:t>in una casa tradizionale</a:t>
            </a:r>
          </a:p>
          <a:p>
            <a:endParaRPr lang="it-IT" sz="2700" b="1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sz="7200" dirty="0" smtClean="0"/>
              <a:t> </a:t>
            </a:r>
            <a:endParaRPr lang="it-IT" sz="7200" dirty="0"/>
          </a:p>
        </p:txBody>
      </p:sp>
      <p:sp>
        <p:nvSpPr>
          <p:cNvPr id="2" name="Rettangolo 1"/>
          <p:cNvSpPr/>
          <p:nvPr/>
        </p:nvSpPr>
        <p:spPr>
          <a:xfrm>
            <a:off x="1331640" y="836712"/>
            <a:ext cx="6912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700" dirty="0" smtClean="0"/>
              <a:t>Nate in Svezia, le case passive sono diffuse principalmente in Germania, Austria e Paesi Bassi e altri paesi nord-europei.</a:t>
            </a:r>
          </a:p>
          <a:p>
            <a:r>
              <a:rPr lang="it-IT" sz="2700" dirty="0" smtClean="0"/>
              <a:t>Anche in Italia ci sono alcune strutture certificate come casa passiva ad alta efficienza </a:t>
            </a:r>
            <a:r>
              <a:rPr lang="it-IT" sz="2700" dirty="0" err="1" smtClean="0"/>
              <a:t>terminca</a:t>
            </a:r>
            <a:r>
              <a:rPr lang="it-IT" sz="2700" dirty="0" smtClean="0"/>
              <a:t>. Ad oggi sono stimate in 80 unità.</a:t>
            </a:r>
          </a:p>
          <a:p>
            <a:endParaRPr lang="it-IT" sz="2700" dirty="0"/>
          </a:p>
          <a:p>
            <a:r>
              <a:rPr lang="it-IT" sz="2700" dirty="0" smtClean="0"/>
              <a:t>In Austria, a partire dal 2015, la casa passiva è ormai lo standard prescritto per tutti gli edifici.</a:t>
            </a:r>
            <a:endParaRPr lang="it-IT" sz="2700" dirty="0"/>
          </a:p>
          <a:p>
            <a:r>
              <a:rPr lang="it-IT" sz="2700" dirty="0" smtClean="0"/>
              <a:t>Nella regione austriaca del </a:t>
            </a:r>
            <a:r>
              <a:rPr lang="it-IT" sz="2700" dirty="0" err="1" smtClean="0"/>
              <a:t>Vorarlberg</a:t>
            </a:r>
            <a:r>
              <a:rPr lang="it-IT" sz="2700" dirty="0" smtClean="0"/>
              <a:t> è obbligatorio già dal 1º gennaio 2007</a:t>
            </a:r>
            <a:r>
              <a:rPr lang="it-IT" sz="3000" dirty="0" smtClean="0"/>
              <a:t>.</a:t>
            </a:r>
            <a:endParaRPr lang="it-IT" sz="3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620688"/>
            <a:ext cx="7488832" cy="4608512"/>
          </a:xfrm>
        </p:spPr>
        <p:txBody>
          <a:bodyPr>
            <a:noAutofit/>
          </a:bodyPr>
          <a:lstStyle/>
          <a:p>
            <a:r>
              <a:rPr lang="it-IT" sz="2700" dirty="0"/>
              <a:t>La </a:t>
            </a:r>
            <a:r>
              <a:rPr lang="it-IT" sz="2700" b="1" dirty="0"/>
              <a:t>casa passiva</a:t>
            </a:r>
            <a:r>
              <a:rPr lang="it-IT" sz="2700" dirty="0"/>
              <a:t> </a:t>
            </a:r>
            <a:r>
              <a:rPr lang="it-IT" sz="2700" dirty="0" smtClean="0"/>
              <a:t>è la </a:t>
            </a:r>
            <a:r>
              <a:rPr lang="it-IT" sz="2700" dirty="0"/>
              <a:t>tipologia di abitazione che consente il massimo risparmio </a:t>
            </a:r>
            <a:r>
              <a:rPr lang="it-IT" sz="2700" dirty="0" smtClean="0"/>
              <a:t>energetico coprendo </a:t>
            </a:r>
            <a:r>
              <a:rPr lang="it-IT" sz="2700" dirty="0"/>
              <a:t>la maggior parte del suo </a:t>
            </a:r>
            <a:r>
              <a:rPr lang="it-IT" sz="2700" dirty="0" smtClean="0"/>
              <a:t>fabbisogno di energia per riscaldare e raffreddare gli ambienti interni ricorrendo </a:t>
            </a:r>
            <a:r>
              <a:rPr lang="it-IT" sz="2700" dirty="0"/>
              <a:t>a dispositivi passivi</a:t>
            </a:r>
            <a:r>
              <a:rPr lang="it-IT" sz="2700" dirty="0" smtClean="0"/>
              <a:t>.</a:t>
            </a:r>
          </a:p>
          <a:p>
            <a:pPr marL="0" indent="0">
              <a:buNone/>
            </a:pPr>
            <a:endParaRPr lang="it-IT" sz="2700" dirty="0" smtClean="0"/>
          </a:p>
          <a:p>
            <a:r>
              <a:rPr lang="it-IT" sz="2700" dirty="0" smtClean="0"/>
              <a:t>I dispositivi passivi sono sistemi che riescono </a:t>
            </a:r>
            <a:r>
              <a:rPr lang="it-IT" sz="2700" dirty="0"/>
              <a:t>a </a:t>
            </a:r>
            <a:r>
              <a:rPr lang="it-IT" sz="2700" dirty="0" smtClean="0"/>
              <a:t>riscaldare o raffreddare </a:t>
            </a:r>
            <a:r>
              <a:rPr lang="it-IT" sz="2700" dirty="0"/>
              <a:t>l'edificio </a:t>
            </a:r>
            <a:r>
              <a:rPr lang="it-IT" sz="2700" dirty="0" smtClean="0"/>
              <a:t>senza la richiesta di fonti energetiche </a:t>
            </a:r>
            <a:r>
              <a:rPr lang="it-IT" sz="2700" dirty="0" smtClean="0"/>
              <a:t>esterne di </a:t>
            </a:r>
            <a:r>
              <a:rPr lang="it-IT" sz="2700" dirty="0"/>
              <a:t>tipo </a:t>
            </a:r>
            <a:r>
              <a:rPr lang="it-IT" sz="2700" dirty="0" smtClean="0"/>
              <a:t>convenzionale, </a:t>
            </a:r>
            <a:r>
              <a:rPr lang="it-IT" sz="2700" dirty="0"/>
              <a:t>ossia </a:t>
            </a:r>
            <a:r>
              <a:rPr lang="it-IT" sz="2700" dirty="0" smtClean="0"/>
              <a:t>caldaia,</a:t>
            </a:r>
            <a:r>
              <a:rPr lang="it-IT" sz="2700" dirty="0"/>
              <a:t> </a:t>
            </a:r>
            <a:r>
              <a:rPr lang="it-IT" sz="2700" dirty="0" smtClean="0"/>
              <a:t>termosifoni, condizionatori, ecc.</a:t>
            </a:r>
            <a:endParaRPr lang="it-IT" sz="27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1207672"/>
              </p:ext>
            </p:extLst>
          </p:nvPr>
        </p:nvGraphicFramePr>
        <p:xfrm>
          <a:off x="1835696" y="1484784"/>
          <a:ext cx="6096000" cy="448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8077200" cy="1143000"/>
          </a:xfrm>
        </p:spPr>
        <p:txBody>
          <a:bodyPr>
            <a:normAutofit/>
          </a:bodyPr>
          <a:lstStyle/>
          <a:p>
            <a:r>
              <a:rPr lang="it-IT" sz="3000" dirty="0"/>
              <a:t>Esempio di sistemi per il </a:t>
            </a:r>
            <a:r>
              <a:rPr lang="it-IT" sz="3000" dirty="0">
                <a:solidFill>
                  <a:srgbClr val="00B050"/>
                </a:solidFill>
              </a:rPr>
              <a:t>riscaldamento passivo</a:t>
            </a:r>
            <a:r>
              <a:rPr lang="it-IT" sz="3000" dirty="0"/>
              <a:t>:</a:t>
            </a:r>
            <a:br>
              <a:rPr lang="it-IT" sz="3000" dirty="0"/>
            </a:br>
            <a:endParaRPr lang="it-IT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107B2-CDD3-485C-90D4-D486A1D75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E6D107B2-CDD3-485C-90D4-D486A1D75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52A4A-2ECA-4D5F-A8D7-0FCDCBD7E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26C52A4A-2ECA-4D5F-A8D7-0FCDCBD7E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B617FF-D58A-478E-AA6C-2B6257D8E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FB617FF-D58A-478E-AA6C-2B6257D8E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633510-EA1F-48BE-9E70-FE2DB50BE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D633510-EA1F-48BE-9E70-FE2DB50BE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38994" y="692696"/>
            <a:ext cx="70567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300" dirty="0"/>
              <a:t>La perdita di calore attraverso le pareti esterne dell'edificio viene minimizzata attraverso l'impiego </a:t>
            </a:r>
            <a:r>
              <a:rPr lang="it-IT" sz="2300" dirty="0" smtClean="0"/>
              <a:t>di specifiche tecniche di edilizia e attraverso l’ausilio di materiali adatti a tale scopo.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/>
              <a:t>In estate, nei paesi caldi, ad esempio, </a:t>
            </a:r>
            <a:r>
              <a:rPr lang="it-IT" sz="2300" dirty="0"/>
              <a:t>l'efficiente coibentazione permette di avere temperature più </a:t>
            </a:r>
            <a:r>
              <a:rPr lang="it-IT" sz="2300" dirty="0" smtClean="0"/>
              <a:t>basse all’interno dell’edificio.</a:t>
            </a:r>
            <a:endParaRPr lang="it-IT" sz="2300" dirty="0"/>
          </a:p>
          <a:p>
            <a:endParaRPr lang="it-IT" sz="23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/>
              <a:t>Per </a:t>
            </a:r>
            <a:r>
              <a:rPr lang="it-IT" sz="2300" dirty="0"/>
              <a:t>evitare che la costruzione subisca deterioramenti o </a:t>
            </a:r>
            <a:r>
              <a:rPr lang="it-IT" sz="2300" dirty="0" smtClean="0"/>
              <a:t>danni dovuti ai fattori climatici e all’usura del tempo, </a:t>
            </a:r>
            <a:r>
              <a:rPr lang="it-IT" sz="2300" dirty="0"/>
              <a:t>accanto ad un efficiente isolamento è indispensabile che tutte le parti della costruzione siano </a:t>
            </a:r>
            <a:r>
              <a:rPr lang="it-IT" sz="2300" dirty="0" smtClean="0"/>
              <a:t>ermeticamente ben sigillate.</a:t>
            </a:r>
            <a:endParaRPr lang="it-IT"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o-studio\Desktop\casa passiva\casa-passiv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992888" cy="45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26301" y="644943"/>
            <a:ext cx="458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Esempio di Materiali utilizzati</a:t>
            </a:r>
            <a:endParaRPr lang="it-IT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562339"/>
            <a:ext cx="74168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700" dirty="0" smtClean="0"/>
              <a:t>È dunque un'abitazione che assicura il benessere termico utilizzando poco o nulla delle fonti energetiche </a:t>
            </a:r>
            <a:r>
              <a:rPr lang="it-IT" sz="2700" dirty="0"/>
              <a:t>"</a:t>
            </a:r>
            <a:r>
              <a:rPr lang="it-IT" sz="2700" dirty="0" smtClean="0"/>
              <a:t>convenzionali".</a:t>
            </a:r>
            <a:endParaRPr lang="it-IT" sz="2700" dirty="0" smtClean="0"/>
          </a:p>
          <a:p>
            <a:endParaRPr lang="it-IT" sz="27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700" dirty="0" smtClean="0"/>
              <a:t>Si </a:t>
            </a:r>
            <a:r>
              <a:rPr lang="it-IT" sz="2700" dirty="0"/>
              <a:t>tratta dunque di una casa che massimizza l'efficienza </a:t>
            </a:r>
            <a:r>
              <a:rPr lang="it-IT" sz="2700" dirty="0" smtClean="0"/>
              <a:t>energetica, quindi minimizza l’impatto ambientale.</a:t>
            </a:r>
            <a:endParaRPr lang="it-IT" sz="2700" dirty="0"/>
          </a:p>
        </p:txBody>
      </p:sp>
      <p:pic>
        <p:nvPicPr>
          <p:cNvPr id="1027" name="Picture 3" descr="C:\Users\dario-studio\Desktop\casa passiva\casa-gree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32" y="2636912"/>
            <a:ext cx="3444106" cy="34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6" y="4236005"/>
            <a:ext cx="1584547" cy="1410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97075" y="609078"/>
            <a:ext cx="756741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700" dirty="0"/>
              <a:t>In una casa passiva in genere</a:t>
            </a:r>
            <a:r>
              <a:rPr lang="it-IT" sz="2700" b="1" dirty="0"/>
              <a:t> non viene utilizzato un impianto di riscaldamento tradizionale</a:t>
            </a:r>
            <a:r>
              <a:rPr lang="it-IT" sz="27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700" dirty="0"/>
              <a:t>Esiste almeno una fonte di calore la cui distribuzione avviene nella maggior parte dei casi attraverso un sistema di ventilazione controllata con scambiatori a flusso incrociato che recuperano il 95% del calore dell'aria in uscita.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700" dirty="0"/>
              <a:t>I termosifoni e le superfici </a:t>
            </a:r>
            <a:r>
              <a:rPr lang="it-IT" sz="2700" dirty="0" smtClean="0"/>
              <a:t>irradianti non </a:t>
            </a:r>
            <a:r>
              <a:rPr lang="it-IT" sz="2700" dirty="0"/>
              <a:t>sono necessari, anche se il loro </a:t>
            </a:r>
            <a:r>
              <a:rPr lang="it-IT" sz="2700" dirty="0" smtClean="0"/>
              <a:t> utilizzo è</a:t>
            </a:r>
            <a:br>
              <a:rPr lang="it-IT" sz="2700" dirty="0" smtClean="0"/>
            </a:br>
            <a:r>
              <a:rPr lang="it-IT" sz="2700" dirty="0" smtClean="0"/>
              <a:t>ammesso, </a:t>
            </a:r>
            <a:r>
              <a:rPr lang="it-IT" sz="2700" dirty="0"/>
              <a:t>in tal caso possono 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essere </a:t>
            </a:r>
            <a:r>
              <a:rPr lang="it-IT" sz="2700" dirty="0"/>
              <a:t>di dimensioni ridotte</a:t>
            </a:r>
            <a:r>
              <a:rPr lang="it-IT" sz="2700" dirty="0" smtClean="0"/>
              <a:t>.</a:t>
            </a:r>
            <a:endParaRPr lang="it-IT" sz="2700" dirty="0"/>
          </a:p>
        </p:txBody>
      </p:sp>
      <p:pic>
        <p:nvPicPr>
          <p:cNvPr id="3077" name="Picture 5" descr="Risultati immagini per casa passiva vento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42" y="4869160"/>
            <a:ext cx="817714" cy="81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227012" y="404664"/>
            <a:ext cx="7921752" cy="1143000"/>
          </a:xfrm>
        </p:spPr>
        <p:txBody>
          <a:bodyPr>
            <a:normAutofit/>
          </a:bodyPr>
          <a:lstStyle/>
          <a:p>
            <a:pPr>
              <a:defRPr lang="it-IT"/>
            </a:pPr>
            <a:r>
              <a:rPr lang="it-IT" sz="3200" dirty="0" smtClean="0"/>
              <a:t>Ricambio d’aria controllato</a:t>
            </a:r>
            <a:endParaRPr lang="it-IT" sz="3200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499992" y="1628800"/>
            <a:ext cx="4345111" cy="4149725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Per realizzare l'indispensabile cambio d'aria dovuto a ragioni igieniche e al medesimo tempo perdere il minor quantitativo possibile di energia, è previsto un impianto di ventilazione con recupero di calore alimentato con motore ad alta </a:t>
            </a:r>
            <a:r>
              <a:rPr lang="it-IT" dirty="0" smtClean="0"/>
              <a:t>efficienza.</a:t>
            </a:r>
            <a:endParaRPr lang="it-IT" dirty="0"/>
          </a:p>
        </p:txBody>
      </p:sp>
      <p:pic>
        <p:nvPicPr>
          <p:cNvPr id="4099" name="Picture 3" descr="C:\Users\dario-studio\Desktop\casa passiva\non-lo-so-ricerca-pe-scuola-fot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6803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721</Words>
  <Application>Microsoft Office PowerPoint</Application>
  <PresentationFormat>Presentazione su schermo (4:3)</PresentationFormat>
  <Paragraphs>78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Formazione</vt:lpstr>
      <vt:lpstr>Presentazione standard di PowerPoint</vt:lpstr>
      <vt:lpstr>Presentazione standard di PowerPoint</vt:lpstr>
      <vt:lpstr>Presentazione standard di PowerPoint</vt:lpstr>
      <vt:lpstr>Esempio di sistemi per il riscaldamento passivo: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Ricambio d’aria controllato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2019-11-10T09:55:38Z</dcterms:created>
  <dcterms:modified xsi:type="dcterms:W3CDTF">2019-11-10T12:11:54Z</dcterms:modified>
</cp:coreProperties>
</file>