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D4ADC7E-5B2E-42B4-8CEA-CAD9DAFE9655}" type="datetimeFigureOut">
              <a:rPr lang="it-IT" smtClean="0"/>
              <a:t>18/06/2019</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81F29F-87BC-4369-8D7B-AC59DEFD081A}" type="slidenum">
              <a:rPr lang="it-IT" smtClean="0"/>
              <a:t>‹N›</a:t>
            </a:fld>
            <a:endParaRPr lang="it-IT"/>
          </a:p>
        </p:txBody>
      </p:sp>
    </p:spTree>
    <p:extLst>
      <p:ext uri="{BB962C8B-B14F-4D97-AF65-F5344CB8AC3E}">
        <p14:creationId xmlns:p14="http://schemas.microsoft.com/office/powerpoint/2010/main" val="2786774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BA81F29F-87BC-4369-8D7B-AC59DEFD081A}" type="slidenum">
              <a:rPr lang="it-IT" smtClean="0"/>
              <a:t>3</a:t>
            </a:fld>
            <a:endParaRPr lang="it-IT"/>
          </a:p>
        </p:txBody>
      </p:sp>
    </p:spTree>
    <p:extLst>
      <p:ext uri="{BB962C8B-B14F-4D97-AF65-F5344CB8AC3E}">
        <p14:creationId xmlns:p14="http://schemas.microsoft.com/office/powerpoint/2010/main" val="5091290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88C00860-11D0-4C10-A654-30E091CA4CB2}" type="datetimeFigureOut">
              <a:rPr lang="it-IT" smtClean="0"/>
              <a:t>18/06/2019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209C1CF-8C4B-461D-A3D0-0FFB43D38168}" type="slidenum">
              <a:rPr lang="it-IT" smtClean="0"/>
              <a:t>‹N›</a:t>
            </a:fld>
            <a:endParaRPr lang="it-IT"/>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it-IT" smtClean="0"/>
              <a:t>Fare clic per modificare lo stile del titolo</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88C00860-11D0-4C10-A654-30E091CA4CB2}" type="datetimeFigureOut">
              <a:rPr lang="it-IT" smtClean="0"/>
              <a:t>18/06/2019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209C1CF-8C4B-461D-A3D0-0FFB43D38168}"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88C00860-11D0-4C10-A654-30E091CA4CB2}" type="datetimeFigureOut">
              <a:rPr lang="it-IT" smtClean="0"/>
              <a:t>18/06/2019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209C1CF-8C4B-461D-A3D0-0FFB43D38168}"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88C00860-11D0-4C10-A654-30E091CA4CB2}" type="datetimeFigureOut">
              <a:rPr lang="it-IT" smtClean="0"/>
              <a:t>18/06/2019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209C1CF-8C4B-461D-A3D0-0FFB43D38168}"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95" name="Title 94"/>
          <p:cNvSpPr>
            <a:spLocks noGrp="1"/>
          </p:cNvSpPr>
          <p:nvPr>
            <p:ph type="title"/>
          </p:nvPr>
        </p:nvSpPr>
        <p:spPr>
          <a:xfrm>
            <a:off x="457200" y="4463568"/>
            <a:ext cx="8305800" cy="1143000"/>
          </a:xfrm>
        </p:spPr>
        <p:txBody>
          <a:bodyPr/>
          <a:lstStyle/>
          <a:p>
            <a:r>
              <a:rPr lang="it-IT" smtClean="0"/>
              <a:t>Fare clic per modificare lo stile del titolo</a:t>
            </a:r>
            <a:endParaRPr lang="en-US"/>
          </a:p>
        </p:txBody>
      </p:sp>
      <p:sp>
        <p:nvSpPr>
          <p:cNvPr id="2" name="Date Placeholder 1"/>
          <p:cNvSpPr>
            <a:spLocks noGrp="1"/>
          </p:cNvSpPr>
          <p:nvPr>
            <p:ph type="dt" sz="half" idx="10"/>
          </p:nvPr>
        </p:nvSpPr>
        <p:spPr/>
        <p:txBody>
          <a:bodyPr/>
          <a:lstStyle/>
          <a:p>
            <a:fld id="{88C00860-11D0-4C10-A654-30E091CA4CB2}" type="datetimeFigureOut">
              <a:rPr lang="it-IT" smtClean="0"/>
              <a:t>18/06/2019</a:t>
            </a:fld>
            <a:endParaRPr lang="it-IT"/>
          </a:p>
        </p:txBody>
      </p:sp>
      <p:sp>
        <p:nvSpPr>
          <p:cNvPr id="91" name="Footer Placeholder 90"/>
          <p:cNvSpPr>
            <a:spLocks noGrp="1"/>
          </p:cNvSpPr>
          <p:nvPr>
            <p:ph type="ftr" sz="quarter" idx="11"/>
          </p:nvPr>
        </p:nvSpPr>
        <p:spPr/>
        <p:txBody>
          <a:bodyPr/>
          <a:lstStyle/>
          <a:p>
            <a:endParaRPr lang="it-IT"/>
          </a:p>
        </p:txBody>
      </p:sp>
      <p:sp>
        <p:nvSpPr>
          <p:cNvPr id="92" name="Slide Number Placeholder 91"/>
          <p:cNvSpPr>
            <a:spLocks noGrp="1"/>
          </p:cNvSpPr>
          <p:nvPr>
            <p:ph type="sldNum" sz="quarter" idx="12"/>
          </p:nvPr>
        </p:nvSpPr>
        <p:spPr/>
        <p:txBody>
          <a:bodyPr/>
          <a:lstStyle/>
          <a:p>
            <a:fld id="{D209C1CF-8C4B-461D-A3D0-0FFB43D38168}" type="slidenum">
              <a:rPr lang="it-IT" smtClean="0"/>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Date Placeholder 4"/>
          <p:cNvSpPr>
            <a:spLocks noGrp="1"/>
          </p:cNvSpPr>
          <p:nvPr>
            <p:ph type="dt" sz="half" idx="10"/>
          </p:nvPr>
        </p:nvSpPr>
        <p:spPr/>
        <p:txBody>
          <a:bodyPr/>
          <a:lstStyle/>
          <a:p>
            <a:fld id="{88C00860-11D0-4C10-A654-30E091CA4CB2}" type="datetimeFigureOut">
              <a:rPr lang="it-IT" smtClean="0"/>
              <a:t>18/06/2019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209C1CF-8C4B-461D-A3D0-0FFB43D38168}"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Date Placeholder 6"/>
          <p:cNvSpPr>
            <a:spLocks noGrp="1"/>
          </p:cNvSpPr>
          <p:nvPr>
            <p:ph type="dt" sz="half" idx="10"/>
          </p:nvPr>
        </p:nvSpPr>
        <p:spPr/>
        <p:txBody>
          <a:bodyPr/>
          <a:lstStyle/>
          <a:p>
            <a:fld id="{88C00860-11D0-4C10-A654-30E091CA4CB2}" type="datetimeFigureOut">
              <a:rPr lang="it-IT" smtClean="0"/>
              <a:t>18/06/2019</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D209C1CF-8C4B-461D-A3D0-0FFB43D38168}"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Date Placeholder 2"/>
          <p:cNvSpPr>
            <a:spLocks noGrp="1"/>
          </p:cNvSpPr>
          <p:nvPr>
            <p:ph type="dt" sz="half" idx="10"/>
          </p:nvPr>
        </p:nvSpPr>
        <p:spPr/>
        <p:txBody>
          <a:bodyPr/>
          <a:lstStyle/>
          <a:p>
            <a:fld id="{88C00860-11D0-4C10-A654-30E091CA4CB2}" type="datetimeFigureOut">
              <a:rPr lang="it-IT" smtClean="0"/>
              <a:t>18/06/2019</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D209C1CF-8C4B-461D-A3D0-0FFB43D38168}"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C00860-11D0-4C10-A654-30E091CA4CB2}" type="datetimeFigureOut">
              <a:rPr lang="it-IT" smtClean="0"/>
              <a:t>18/06/2019</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D209C1CF-8C4B-461D-A3D0-0FFB43D38168}"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88C00860-11D0-4C10-A654-30E091CA4CB2}" type="datetimeFigureOut">
              <a:rPr lang="it-IT" smtClean="0"/>
              <a:t>18/06/2019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209C1CF-8C4B-461D-A3D0-0FFB43D38168}" type="slidenum">
              <a:rPr lang="it-IT" smtClean="0"/>
              <a:t>‹N›</a:t>
            </a:fld>
            <a:endParaRPr lang="it-IT"/>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a:p>
        </p:txBody>
      </p:sp>
      <p:sp>
        <p:nvSpPr>
          <p:cNvPr id="5" name="Date Placeholder 4"/>
          <p:cNvSpPr>
            <a:spLocks noGrp="1"/>
          </p:cNvSpPr>
          <p:nvPr>
            <p:ph type="dt" sz="half" idx="10"/>
          </p:nvPr>
        </p:nvSpPr>
        <p:spPr/>
        <p:txBody>
          <a:bodyPr/>
          <a:lstStyle/>
          <a:p>
            <a:fld id="{88C00860-11D0-4C10-A654-30E091CA4CB2}" type="datetimeFigureOut">
              <a:rPr lang="it-IT" smtClean="0"/>
              <a:t>18/06/2019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209C1CF-8C4B-461D-A3D0-0FFB43D38168}" type="slidenum">
              <a:rPr lang="it-IT" smtClean="0"/>
              <a:t>‹N›</a:t>
            </a:fld>
            <a:endParaRPr lang="it-IT"/>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88C00860-11D0-4C10-A654-30E091CA4CB2}" type="datetimeFigureOut">
              <a:rPr lang="it-IT" smtClean="0"/>
              <a:t>18/06/2019</a:t>
            </a:fld>
            <a:endParaRPr lang="it-IT"/>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it-IT"/>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D209C1CF-8C4B-461D-A3D0-0FFB43D38168}" type="slidenum">
              <a:rPr lang="it-IT" smtClean="0"/>
              <a:t>‹N›</a:t>
            </a:fld>
            <a:endParaRPr lang="it-IT"/>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en.wikipedia.org/wiki/Jesus" TargetMode="External"/><Relationship Id="rId13" Type="http://schemas.openxmlformats.org/officeDocument/2006/relationships/hyperlink" Target="https://en.wikipedia.org/wiki/Christmas#cite_note-49" TargetMode="External"/><Relationship Id="rId3" Type="http://schemas.openxmlformats.org/officeDocument/2006/relationships/hyperlink" Target="https://en.wikipedia.org/wiki/Icon" TargetMode="External"/><Relationship Id="rId7" Type="http://schemas.openxmlformats.org/officeDocument/2006/relationships/hyperlink" Target="https://en.wikipedia.org/wiki/Gerard_van_Honthorst" TargetMode="External"/><Relationship Id="rId12" Type="http://schemas.openxmlformats.org/officeDocument/2006/relationships/hyperlink" Target="https://en.wikipedia.org/wiki/Christmas#cite_note-NewCath-48" TargetMode="External"/><Relationship Id="rId17" Type="http://schemas.openxmlformats.org/officeDocument/2006/relationships/hyperlink" Target="https://en.wikipedia.org/wiki/Christmas#cite_note-Rowell-51" TargetMode="External"/><Relationship Id="rId2" Type="http://schemas.openxmlformats.org/officeDocument/2006/relationships/hyperlink" Target="https://en.wikipedia.org/wiki/Eastern_Orthodox" TargetMode="External"/><Relationship Id="rId16" Type="http://schemas.openxmlformats.org/officeDocument/2006/relationships/hyperlink" Target="https://en.wikipedia.org/wiki/Charles_Dickens" TargetMode="External"/><Relationship Id="rId1" Type="http://schemas.openxmlformats.org/officeDocument/2006/relationships/slideLayout" Target="../slideLayouts/slideLayout6.xml"/><Relationship Id="rId6" Type="http://schemas.openxmlformats.org/officeDocument/2006/relationships/hyperlink" Target="https://en.wikipedia.org/wiki/Herrad_of_Landsberg" TargetMode="External"/><Relationship Id="rId11" Type="http://schemas.openxmlformats.org/officeDocument/2006/relationships/hyperlink" Target="https://en.wikipedia.org/wiki/Christmas#cite_note-Bradt-27" TargetMode="External"/><Relationship Id="rId5" Type="http://schemas.openxmlformats.org/officeDocument/2006/relationships/hyperlink" Target="https://en.wikipedia.org/wiki/Hortus_deliciarum" TargetMode="External"/><Relationship Id="rId15" Type="http://schemas.openxmlformats.org/officeDocument/2006/relationships/hyperlink" Target="https://en.wikipedia.org/wiki/Washington_Irving" TargetMode="External"/><Relationship Id="rId10" Type="http://schemas.openxmlformats.org/officeDocument/2006/relationships/hyperlink" Target="https://en.wikipedia.org/wiki/Christmas#cite_note-Malachi-47" TargetMode="External"/><Relationship Id="rId4" Type="http://schemas.openxmlformats.org/officeDocument/2006/relationships/hyperlink" Target="https://en.wikipedia.org/wiki/Andrei_Rublev" TargetMode="External"/><Relationship Id="rId9" Type="http://schemas.openxmlformats.org/officeDocument/2006/relationships/hyperlink" Target="https://en.wikipedia.org/wiki/Christmas#cite_note-hijmans-46" TargetMode="External"/><Relationship Id="rId14" Type="http://schemas.openxmlformats.org/officeDocument/2006/relationships/hyperlink" Target="https://en.wikipedia.org/wiki/Christmas#cite_note-Durston-50"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en.wikipedia.org/wiki/Nativity_scene" TargetMode="External"/><Relationship Id="rId13" Type="http://schemas.openxmlformats.org/officeDocument/2006/relationships/hyperlink" Target="https://en.wikipedia.org/wiki/Santa_Claus" TargetMode="External"/><Relationship Id="rId18" Type="http://schemas.openxmlformats.org/officeDocument/2006/relationships/hyperlink" Target="https://en.wikipedia.org/wiki/Fasting" TargetMode="External"/><Relationship Id="rId26" Type="http://schemas.openxmlformats.org/officeDocument/2006/relationships/hyperlink" Target="https://en.wikipedia.org/wiki/Feast_of_the_Immaculate_Conception" TargetMode="External"/><Relationship Id="rId3" Type="http://schemas.openxmlformats.org/officeDocument/2006/relationships/hyperlink" Target="https://en.wikipedia.org/wiki/Christmas" TargetMode="External"/><Relationship Id="rId21" Type="http://schemas.openxmlformats.org/officeDocument/2006/relationships/hyperlink" Target="https://en.wikipedia.org/wiki/Christmas_Eve" TargetMode="External"/><Relationship Id="rId7" Type="http://schemas.openxmlformats.org/officeDocument/2006/relationships/hyperlink" Target="https://en.wikipedia.org/wiki/Candy_cane" TargetMode="External"/><Relationship Id="rId12" Type="http://schemas.openxmlformats.org/officeDocument/2006/relationships/hyperlink" Target="https://en.wikipedia.org/wiki/Saint_Nicholas" TargetMode="External"/><Relationship Id="rId17" Type="http://schemas.openxmlformats.org/officeDocument/2006/relationships/hyperlink" Target="https://en.wikipedia.org/wiki/Christmas_card" TargetMode="External"/><Relationship Id="rId25" Type="http://schemas.openxmlformats.org/officeDocument/2006/relationships/hyperlink" Target="https://en.wikipedia.org/wiki/Advent" TargetMode="External"/><Relationship Id="rId2" Type="http://schemas.openxmlformats.org/officeDocument/2006/relationships/notesSlide" Target="../notesSlides/notesSlide1.xml"/><Relationship Id="rId16" Type="http://schemas.openxmlformats.org/officeDocument/2006/relationships/hyperlink" Target="https://en.wikipedia.org/wiki/Ded_Moroz" TargetMode="External"/><Relationship Id="rId20" Type="http://schemas.openxmlformats.org/officeDocument/2006/relationships/hyperlink" Target="https://en.wikipedia.org/wiki/Vespers" TargetMode="External"/><Relationship Id="rId29" Type="http://schemas.openxmlformats.org/officeDocument/2006/relationships/hyperlink" Target="https://en.wikipedia.org/wiki/New_Year" TargetMode="External"/><Relationship Id="rId1" Type="http://schemas.openxmlformats.org/officeDocument/2006/relationships/slideLayout" Target="../slideLayouts/slideLayout6.xml"/><Relationship Id="rId6" Type="http://schemas.openxmlformats.org/officeDocument/2006/relationships/hyperlink" Target="https://en.wikipedia.org/wiki/Christmas_stocking" TargetMode="External"/><Relationship Id="rId11" Type="http://schemas.openxmlformats.org/officeDocument/2006/relationships/hyperlink" Target="https://en.wikipedia.org/wiki/Baby_Jesus" TargetMode="External"/><Relationship Id="rId24" Type="http://schemas.openxmlformats.org/officeDocument/2006/relationships/hyperlink" Target="https://en.wikipedia.org/wiki/Easter" TargetMode="External"/><Relationship Id="rId5" Type="http://schemas.openxmlformats.org/officeDocument/2006/relationships/hyperlink" Target="https://en.wikipedia.org/wiki/Advent_wreath" TargetMode="External"/><Relationship Id="rId15" Type="http://schemas.openxmlformats.org/officeDocument/2006/relationships/hyperlink" Target="https://en.wikipedia.org/wiki/Christkind" TargetMode="External"/><Relationship Id="rId23" Type="http://schemas.openxmlformats.org/officeDocument/2006/relationships/hyperlink" Target="https://en.wikipedia.org/wiki/History_of_Christmas_Gift_Giving" TargetMode="External"/><Relationship Id="rId28" Type="http://schemas.openxmlformats.org/officeDocument/2006/relationships/hyperlink" Target="https://en.wikipedia.org/wiki/St._Stephen's_Day" TargetMode="External"/><Relationship Id="rId10" Type="http://schemas.openxmlformats.org/officeDocument/2006/relationships/hyperlink" Target="https://en.wikipedia.org/wiki/Christmas_carol" TargetMode="External"/><Relationship Id="rId19" Type="http://schemas.openxmlformats.org/officeDocument/2006/relationships/hyperlink" Target="https://en.wikipedia.org/wiki/Mass_(liturgy)" TargetMode="External"/><Relationship Id="rId31" Type="http://schemas.openxmlformats.org/officeDocument/2006/relationships/hyperlink" Target="https://en.wikipedia.org/wiki/Christmas_traditions#cite_note-1" TargetMode="External"/><Relationship Id="rId4" Type="http://schemas.openxmlformats.org/officeDocument/2006/relationships/hyperlink" Target="https://en.wikipedia.org/wiki/Christmas_tree" TargetMode="External"/><Relationship Id="rId9" Type="http://schemas.openxmlformats.org/officeDocument/2006/relationships/hyperlink" Target="https://en.wikipedia.org/wiki/Jesus_Christ" TargetMode="External"/><Relationship Id="rId14" Type="http://schemas.openxmlformats.org/officeDocument/2006/relationships/hyperlink" Target="https://en.wikipedia.org/wiki/Father_Christmas" TargetMode="External"/><Relationship Id="rId22" Type="http://schemas.openxmlformats.org/officeDocument/2006/relationships/hyperlink" Target="https://en.wikipedia.org/wiki/Yule_log" TargetMode="External"/><Relationship Id="rId27" Type="http://schemas.openxmlformats.org/officeDocument/2006/relationships/hyperlink" Target="https://en.wikipedia.org/wiki/St_Nicholas_Day" TargetMode="External"/><Relationship Id="rId30" Type="http://schemas.openxmlformats.org/officeDocument/2006/relationships/hyperlink" Target="https://en.wikipedia.org/wiki/Epiphany_(holiday)" TargetMode="External"/></Relationships>
</file>

<file path=ppt/slides/_rels/slide4.xml.rels><?xml version="1.0" encoding="UTF-8" standalone="yes"?>
<Relationships xmlns="http://schemas.openxmlformats.org/package/2006/relationships"><Relationship Id="rId13" Type="http://schemas.openxmlformats.org/officeDocument/2006/relationships/hyperlink" Target="https://en.wikipedia.org/wiki/List_of_Christmas_dishes#cite_note-59" TargetMode="External"/><Relationship Id="rId18" Type="http://schemas.openxmlformats.org/officeDocument/2006/relationships/hyperlink" Target="https://en.wikipedia.org/wiki/Gingerbread" TargetMode="External"/><Relationship Id="rId26" Type="http://schemas.openxmlformats.org/officeDocument/2006/relationships/hyperlink" Target="https://en.wikipedia.org/wiki/List_of_Christmas_dishes#cite_note-65" TargetMode="External"/><Relationship Id="rId21" Type="http://schemas.openxmlformats.org/officeDocument/2006/relationships/hyperlink" Target="https://en.wikipedia.org/wiki/List_of_Christmas_dishes#cite_note-63" TargetMode="External"/><Relationship Id="rId34" Type="http://schemas.openxmlformats.org/officeDocument/2006/relationships/hyperlink" Target="https://en.wikipedia.org/wiki/Duck_(food)" TargetMode="External"/><Relationship Id="rId7" Type="http://schemas.openxmlformats.org/officeDocument/2006/relationships/hyperlink" Target="https://en.wikipedia.org/wiki/Brussels_sprout" TargetMode="External"/><Relationship Id="rId12" Type="http://schemas.openxmlformats.org/officeDocument/2006/relationships/hyperlink" Target="https://en.wikipedia.org/wiki/Christmas_ham" TargetMode="External"/><Relationship Id="rId17" Type="http://schemas.openxmlformats.org/officeDocument/2006/relationships/hyperlink" Target="https://en.wikipedia.org/wiki/Dundee_cake" TargetMode="External"/><Relationship Id="rId25" Type="http://schemas.openxmlformats.org/officeDocument/2006/relationships/hyperlink" Target="https://en.wikipedia.org/wiki/Mulled_wine" TargetMode="External"/><Relationship Id="rId33" Type="http://schemas.openxmlformats.org/officeDocument/2006/relationships/hyperlink" Target="https://en.wikipedia.org/wiki/List_of_Christmas_dishes#cite_note-66" TargetMode="External"/><Relationship Id="rId38" Type="http://schemas.openxmlformats.org/officeDocument/2006/relationships/hyperlink" Target="https://en.wikipedia.org/wiki/Carrots" TargetMode="External"/><Relationship Id="rId2" Type="http://schemas.openxmlformats.org/officeDocument/2006/relationships/hyperlink" Target="https://en.wikipedia.org/wiki/Cranberry_sauce" TargetMode="External"/><Relationship Id="rId16" Type="http://schemas.openxmlformats.org/officeDocument/2006/relationships/hyperlink" Target="https://en.wikipedia.org/wiki/List_of_Christmas_dishes#cite_note-61" TargetMode="External"/><Relationship Id="rId20" Type="http://schemas.openxmlformats.org/officeDocument/2006/relationships/hyperlink" Target="https://en.wikipedia.org/wiki/Gravy" TargetMode="External"/><Relationship Id="rId29" Type="http://schemas.openxmlformats.org/officeDocument/2006/relationships/hyperlink" Target="https://en.wikipedia.org/wiki/Chipolata" TargetMode="External"/><Relationship Id="rId1" Type="http://schemas.openxmlformats.org/officeDocument/2006/relationships/slideLayout" Target="../slideLayouts/slideLayout2.xml"/><Relationship Id="rId6" Type="http://schemas.openxmlformats.org/officeDocument/2006/relationships/hyperlink" Target="https://en.wikipedia.org/wiki/List_of_Christmas_dishes#cite_note-57" TargetMode="External"/><Relationship Id="rId11" Type="http://schemas.openxmlformats.org/officeDocument/2006/relationships/hyperlink" Target="https://en.wikipedia.org/wiki/Christmas_cake" TargetMode="External"/><Relationship Id="rId24" Type="http://schemas.openxmlformats.org/officeDocument/2006/relationships/hyperlink" Target="https://en.wikipedia.org/wiki/List_of_Christmas_dishes#cite_note-BBC_News-64" TargetMode="External"/><Relationship Id="rId32" Type="http://schemas.openxmlformats.org/officeDocument/2006/relationships/hyperlink" Target="https://en.wikipedia.org/wiki/Chestnuts" TargetMode="External"/><Relationship Id="rId37" Type="http://schemas.openxmlformats.org/officeDocument/2006/relationships/hyperlink" Target="https://en.wikipedia.org/wiki/Parsnips" TargetMode="External"/><Relationship Id="rId5" Type="http://schemas.openxmlformats.org/officeDocument/2006/relationships/hyperlink" Target="https://en.wikipedia.org/wiki/Beef_Wellington" TargetMode="External"/><Relationship Id="rId15" Type="http://schemas.openxmlformats.org/officeDocument/2006/relationships/hyperlink" Target="https://en.wikipedia.org/wiki/Devils_on_horseback" TargetMode="External"/><Relationship Id="rId23" Type="http://schemas.openxmlformats.org/officeDocument/2006/relationships/hyperlink" Target="https://en.wikipedia.org/wiki/Mince_pie" TargetMode="External"/><Relationship Id="rId28" Type="http://schemas.openxmlformats.org/officeDocument/2006/relationships/hyperlink" Target="https://en.wikipedia.org/wiki/Pigs_in_a_blanket" TargetMode="External"/><Relationship Id="rId36" Type="http://schemas.openxmlformats.org/officeDocument/2006/relationships/hyperlink" Target="https://en.wikipedia.org/wiki/Common_pheasant" TargetMode="External"/><Relationship Id="rId10" Type="http://schemas.openxmlformats.org/officeDocument/2006/relationships/hyperlink" Target="https://en.wikipedia.org/wiki/B%C3%BBche_de_No%C3%ABl" TargetMode="External"/><Relationship Id="rId19" Type="http://schemas.openxmlformats.org/officeDocument/2006/relationships/hyperlink" Target="https://en.wikipedia.org/wiki/List_of_Christmas_dishes#cite_note-62" TargetMode="External"/><Relationship Id="rId31" Type="http://schemas.openxmlformats.org/officeDocument/2006/relationships/hyperlink" Target="https://en.wikipedia.org/wiki/Roast_beef" TargetMode="External"/><Relationship Id="rId4" Type="http://schemas.openxmlformats.org/officeDocument/2006/relationships/hyperlink" Target="https://en.wikipedia.org/wiki/Dried_fruit" TargetMode="External"/><Relationship Id="rId9" Type="http://schemas.openxmlformats.org/officeDocument/2006/relationships/hyperlink" Target="https://en.wikipedia.org/wiki/Candy_canes" TargetMode="External"/><Relationship Id="rId14" Type="http://schemas.openxmlformats.org/officeDocument/2006/relationships/hyperlink" Target="https://en.wikipedia.org/wiki/List_of_Christmas_dishes#cite_note-60" TargetMode="External"/><Relationship Id="rId22" Type="http://schemas.openxmlformats.org/officeDocument/2006/relationships/hyperlink" Target="https://en.wikipedia.org/wiki/Hot_chocolate" TargetMode="External"/><Relationship Id="rId27" Type="http://schemas.openxmlformats.org/officeDocument/2006/relationships/hyperlink" Target="https://en.wikipedia.org/wiki/Nut_roast" TargetMode="External"/><Relationship Id="rId30" Type="http://schemas.openxmlformats.org/officeDocument/2006/relationships/hyperlink" Target="https://en.wikipedia.org/wiki/Turkey_(food)" TargetMode="External"/><Relationship Id="rId35" Type="http://schemas.openxmlformats.org/officeDocument/2006/relationships/hyperlink" Target="https://en.wikipedia.org/wiki/Domestic_goose" TargetMode="External"/><Relationship Id="rId8" Type="http://schemas.openxmlformats.org/officeDocument/2006/relationships/hyperlink" Target="https://en.wikipedia.org/wiki/List_of_Christmas_dishes#cite_note-58" TargetMode="External"/><Relationship Id="rId3" Type="http://schemas.openxmlformats.org/officeDocument/2006/relationships/hyperlink" Target="https://en.wikipedia.org/wiki/Christmas_puddin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www.theguardian.com/lifeandstyle/christma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07504" y="2132856"/>
            <a:ext cx="4536504" cy="2736304"/>
          </a:xfrm>
          <a:solidFill>
            <a:srgbClr val="C00000"/>
          </a:solidFill>
        </p:spPr>
        <p:txBody>
          <a:bodyPr>
            <a:normAutofit/>
          </a:bodyPr>
          <a:lstStyle/>
          <a:p>
            <a:r>
              <a:rPr lang="it-IT" sz="5400" dirty="0" err="1" smtClean="0">
                <a:solidFill>
                  <a:schemeClr val="tx1"/>
                </a:solidFill>
              </a:rPr>
              <a:t>History</a:t>
            </a:r>
            <a:r>
              <a:rPr lang="it-IT" sz="5400" dirty="0" smtClean="0">
                <a:solidFill>
                  <a:schemeClr val="tx1"/>
                </a:solidFill>
              </a:rPr>
              <a:t>, </a:t>
            </a:r>
            <a:r>
              <a:rPr lang="it-IT" sz="5400" dirty="0" err="1" smtClean="0">
                <a:solidFill>
                  <a:schemeClr val="tx1"/>
                </a:solidFill>
              </a:rPr>
              <a:t>traditions</a:t>
            </a:r>
            <a:r>
              <a:rPr lang="it-IT" sz="5400" dirty="0" smtClean="0">
                <a:solidFill>
                  <a:schemeClr val="tx1"/>
                </a:solidFill>
              </a:rPr>
              <a:t>, </a:t>
            </a:r>
            <a:r>
              <a:rPr lang="it-IT" sz="5400" dirty="0" err="1" smtClean="0">
                <a:solidFill>
                  <a:schemeClr val="tx1"/>
                </a:solidFill>
              </a:rPr>
              <a:t>food</a:t>
            </a:r>
            <a:r>
              <a:rPr lang="it-IT" sz="5400" dirty="0" smtClean="0">
                <a:solidFill>
                  <a:schemeClr val="tx1"/>
                </a:solidFill>
              </a:rPr>
              <a:t> and culture</a:t>
            </a:r>
          </a:p>
          <a:p>
            <a:endParaRPr lang="it-IT" dirty="0"/>
          </a:p>
        </p:txBody>
      </p:sp>
      <p:sp>
        <p:nvSpPr>
          <p:cNvPr id="4" name="Rettangolo 3"/>
          <p:cNvSpPr/>
          <p:nvPr/>
        </p:nvSpPr>
        <p:spPr>
          <a:xfrm>
            <a:off x="2195736" y="116632"/>
            <a:ext cx="5328592" cy="1200329"/>
          </a:xfrm>
          <a:prstGeom prst="rect">
            <a:avLst/>
          </a:prstGeom>
        </p:spPr>
        <p:txBody>
          <a:bodyPr wrap="square">
            <a:spAutoFit/>
          </a:bodyPr>
          <a:lstStyle/>
          <a:p>
            <a:pPr lvl="0" algn="ctr">
              <a:spcBef>
                <a:spcPct val="0"/>
              </a:spcBef>
            </a:pPr>
            <a:r>
              <a:rPr lang="it-IT" sz="7200" b="1" dirty="0">
                <a:solidFill>
                  <a:srgbClr val="00B050"/>
                </a:solidFill>
                <a:ea typeface="+mj-ea"/>
                <a:cs typeface="+mj-cs"/>
              </a:rPr>
              <a:t>C</a:t>
            </a:r>
            <a:r>
              <a:rPr lang="it-IT" sz="7200" b="1" dirty="0">
                <a:solidFill>
                  <a:srgbClr val="FF0000"/>
                </a:solidFill>
                <a:ea typeface="+mj-ea"/>
                <a:cs typeface="+mj-cs"/>
              </a:rPr>
              <a:t>H</a:t>
            </a:r>
            <a:r>
              <a:rPr lang="it-IT" sz="7200" b="1" dirty="0">
                <a:solidFill>
                  <a:srgbClr val="00B050"/>
                </a:solidFill>
                <a:ea typeface="+mj-ea"/>
                <a:cs typeface="+mj-cs"/>
              </a:rPr>
              <a:t>R</a:t>
            </a:r>
            <a:r>
              <a:rPr lang="it-IT" sz="7200" b="1" dirty="0">
                <a:solidFill>
                  <a:srgbClr val="FF0000"/>
                </a:solidFill>
                <a:ea typeface="+mj-ea"/>
                <a:cs typeface="+mj-cs"/>
              </a:rPr>
              <a:t>I</a:t>
            </a:r>
            <a:r>
              <a:rPr lang="it-IT" sz="7200" b="1" dirty="0">
                <a:solidFill>
                  <a:srgbClr val="00B050"/>
                </a:solidFill>
                <a:ea typeface="+mj-ea"/>
                <a:cs typeface="+mj-cs"/>
              </a:rPr>
              <a:t>S</a:t>
            </a:r>
            <a:r>
              <a:rPr lang="it-IT" sz="7200" b="1" dirty="0">
                <a:solidFill>
                  <a:srgbClr val="FF0000"/>
                </a:solidFill>
                <a:ea typeface="+mj-ea"/>
                <a:cs typeface="+mj-cs"/>
              </a:rPr>
              <a:t>T</a:t>
            </a:r>
            <a:r>
              <a:rPr lang="it-IT" sz="7200" b="1" dirty="0">
                <a:solidFill>
                  <a:srgbClr val="00B050"/>
                </a:solidFill>
                <a:ea typeface="+mj-ea"/>
                <a:cs typeface="+mj-cs"/>
              </a:rPr>
              <a:t>M</a:t>
            </a:r>
            <a:r>
              <a:rPr lang="it-IT" sz="7200" b="1" dirty="0">
                <a:solidFill>
                  <a:srgbClr val="FF0000"/>
                </a:solidFill>
                <a:ea typeface="+mj-ea"/>
                <a:cs typeface="+mj-cs"/>
              </a:rPr>
              <a:t>A</a:t>
            </a:r>
            <a:r>
              <a:rPr lang="it-IT" sz="7200" b="1" dirty="0">
                <a:solidFill>
                  <a:srgbClr val="00B050"/>
                </a:solidFill>
                <a:ea typeface="+mj-ea"/>
                <a:cs typeface="+mj-cs"/>
              </a:rPr>
              <a:t>S</a:t>
            </a:r>
            <a:endParaRPr lang="it-IT" sz="4400" b="1" dirty="0">
              <a:solidFill>
                <a:srgbClr val="00B050"/>
              </a:solidFill>
              <a:ea typeface="+mj-ea"/>
              <a:cs typeface="+mj-cs"/>
            </a:endParaRPr>
          </a:p>
        </p:txBody>
      </p:sp>
    </p:spTree>
    <p:extLst>
      <p:ext uri="{BB962C8B-B14F-4D97-AF65-F5344CB8AC3E}">
        <p14:creationId xmlns:p14="http://schemas.microsoft.com/office/powerpoint/2010/main" val="3777971893"/>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107504" y="1772816"/>
            <a:ext cx="8280920" cy="4248472"/>
          </a:xfrm>
        </p:spPr>
        <p:txBody>
          <a:bodyPr>
            <a:normAutofit fontScale="90000"/>
          </a:bodyPr>
          <a:lstStyle/>
          <a:p>
            <a:r>
              <a:rPr lang="en-US" sz="1200" b="0" dirty="0">
                <a:solidFill>
                  <a:srgbClr val="000000"/>
                </a:solidFill>
                <a:latin typeface="Linux Libertine"/>
              </a:rPr>
              <a:t/>
            </a:r>
            <a:br>
              <a:rPr lang="en-US" sz="1200" b="0" dirty="0">
                <a:solidFill>
                  <a:srgbClr val="000000"/>
                </a:solidFill>
                <a:latin typeface="Linux Libertine"/>
              </a:rPr>
            </a:br>
            <a:r>
              <a:rPr lang="en-US" sz="1800" b="0" dirty="0">
                <a:solidFill>
                  <a:srgbClr val="0B0080"/>
                </a:solidFill>
                <a:latin typeface="Arial"/>
                <a:hlinkClick r:id="rId2" tooltip="Eastern Orthodox"/>
              </a:rPr>
              <a:t>Eastern Orthodox</a:t>
            </a:r>
            <a:r>
              <a:rPr lang="en-US" sz="1800" b="0" dirty="0">
                <a:solidFill>
                  <a:srgbClr val="222222"/>
                </a:solidFill>
                <a:latin typeface="Arial"/>
              </a:rPr>
              <a:t> </a:t>
            </a:r>
            <a:r>
              <a:rPr lang="en-US" sz="1800" b="0" dirty="0">
                <a:solidFill>
                  <a:srgbClr val="0B0080"/>
                </a:solidFill>
                <a:latin typeface="Arial"/>
                <a:hlinkClick r:id="rId3" tooltip="Icon"/>
              </a:rPr>
              <a:t>icon</a:t>
            </a:r>
            <a:r>
              <a:rPr lang="en-US" sz="1800" b="0" dirty="0">
                <a:solidFill>
                  <a:srgbClr val="222222"/>
                </a:solidFill>
                <a:latin typeface="Arial"/>
              </a:rPr>
              <a:t> of the birth of Christ by </a:t>
            </a:r>
            <a:r>
              <a:rPr lang="en-US" sz="1800" b="0" dirty="0">
                <a:solidFill>
                  <a:srgbClr val="0B0080"/>
                </a:solidFill>
                <a:latin typeface="Arial"/>
                <a:hlinkClick r:id="rId4" tooltip="Andrei Rublev"/>
              </a:rPr>
              <a:t>Saint Andrei </a:t>
            </a:r>
            <a:r>
              <a:rPr lang="en-US" sz="1800" b="0" dirty="0" err="1">
                <a:solidFill>
                  <a:srgbClr val="0B0080"/>
                </a:solidFill>
                <a:latin typeface="Arial"/>
                <a:hlinkClick r:id="rId4" tooltip="Andrei Rublev"/>
              </a:rPr>
              <a:t>Rublev</a:t>
            </a:r>
            <a:r>
              <a:rPr lang="en-US" sz="1800" b="0" dirty="0">
                <a:solidFill>
                  <a:srgbClr val="222222"/>
                </a:solidFill>
                <a:latin typeface="Arial"/>
              </a:rPr>
              <a:t>, 15th century</a:t>
            </a:r>
            <a:br>
              <a:rPr lang="en-US" sz="1800" b="0" dirty="0">
                <a:solidFill>
                  <a:srgbClr val="222222"/>
                </a:solidFill>
                <a:latin typeface="Arial"/>
              </a:rPr>
            </a:br>
            <a:r>
              <a:rPr lang="en-US" sz="1800" b="0" i="1" dirty="0">
                <a:solidFill>
                  <a:srgbClr val="222222"/>
                </a:solidFill>
                <a:latin typeface="Arial"/>
              </a:rPr>
              <a:t>Nativity of Christ</a:t>
            </a:r>
            <a:r>
              <a:rPr lang="en-US" sz="1800" b="0" dirty="0">
                <a:solidFill>
                  <a:srgbClr val="222222"/>
                </a:solidFill>
                <a:latin typeface="Arial"/>
              </a:rPr>
              <a:t>, medieval illustration from the </a:t>
            </a:r>
            <a:r>
              <a:rPr lang="en-US" sz="1800" b="0" i="1" dirty="0" err="1">
                <a:solidFill>
                  <a:srgbClr val="0B0080"/>
                </a:solidFill>
                <a:latin typeface="Arial"/>
                <a:hlinkClick r:id="rId5" tooltip="Hortus deliciarum"/>
              </a:rPr>
              <a:t>Hortus</a:t>
            </a:r>
            <a:r>
              <a:rPr lang="en-US" sz="1800" b="0" i="1" dirty="0">
                <a:solidFill>
                  <a:srgbClr val="0B0080"/>
                </a:solidFill>
                <a:latin typeface="Arial"/>
                <a:hlinkClick r:id="rId5" tooltip="Hortus deliciarum"/>
              </a:rPr>
              <a:t> </a:t>
            </a:r>
            <a:r>
              <a:rPr lang="en-US" sz="1800" b="0" i="1" dirty="0" err="1">
                <a:solidFill>
                  <a:srgbClr val="0B0080"/>
                </a:solidFill>
                <a:latin typeface="Arial"/>
                <a:hlinkClick r:id="rId5" tooltip="Hortus deliciarum"/>
              </a:rPr>
              <a:t>deliciarum</a:t>
            </a:r>
            <a:r>
              <a:rPr lang="en-US" sz="1800" b="0" dirty="0" err="1">
                <a:solidFill>
                  <a:srgbClr val="222222"/>
                </a:solidFill>
                <a:latin typeface="Arial"/>
              </a:rPr>
              <a:t>of</a:t>
            </a:r>
            <a:r>
              <a:rPr lang="en-US" sz="1800" b="0" dirty="0">
                <a:solidFill>
                  <a:srgbClr val="222222"/>
                </a:solidFill>
                <a:latin typeface="Arial"/>
              </a:rPr>
              <a:t> </a:t>
            </a:r>
            <a:r>
              <a:rPr lang="en-US" sz="1800" b="0" dirty="0" err="1">
                <a:solidFill>
                  <a:srgbClr val="0B0080"/>
                </a:solidFill>
                <a:latin typeface="Arial"/>
                <a:hlinkClick r:id="rId6" tooltip="Herrad of Landsberg"/>
              </a:rPr>
              <a:t>Herrad</a:t>
            </a:r>
            <a:r>
              <a:rPr lang="en-US" sz="1800" b="0" dirty="0">
                <a:solidFill>
                  <a:srgbClr val="0B0080"/>
                </a:solidFill>
                <a:latin typeface="Arial"/>
                <a:hlinkClick r:id="rId6" tooltip="Herrad of Landsberg"/>
              </a:rPr>
              <a:t> of </a:t>
            </a:r>
            <a:r>
              <a:rPr lang="en-US" sz="1800" b="0" dirty="0" err="1">
                <a:solidFill>
                  <a:srgbClr val="0B0080"/>
                </a:solidFill>
                <a:latin typeface="Arial"/>
                <a:hlinkClick r:id="rId6" tooltip="Herrad of Landsberg"/>
              </a:rPr>
              <a:t>Landsberg</a:t>
            </a:r>
            <a:r>
              <a:rPr lang="en-US" sz="1800" b="0" dirty="0">
                <a:solidFill>
                  <a:srgbClr val="222222"/>
                </a:solidFill>
                <a:latin typeface="Arial"/>
              </a:rPr>
              <a:t> (12th century)</a:t>
            </a:r>
            <a:br>
              <a:rPr lang="en-US" sz="1800" b="0" dirty="0">
                <a:solidFill>
                  <a:srgbClr val="222222"/>
                </a:solidFill>
                <a:latin typeface="Arial"/>
              </a:rPr>
            </a:br>
            <a:r>
              <a:rPr lang="en-US" sz="1800" b="0" i="1" dirty="0">
                <a:solidFill>
                  <a:srgbClr val="222222"/>
                </a:solidFill>
                <a:latin typeface="Arial"/>
              </a:rPr>
              <a:t>Adoration of the Shepherds</a:t>
            </a:r>
            <a:r>
              <a:rPr lang="en-US" sz="1800" b="0" dirty="0">
                <a:solidFill>
                  <a:srgbClr val="222222"/>
                </a:solidFill>
                <a:latin typeface="Arial"/>
              </a:rPr>
              <a:t> (1622) by </a:t>
            </a:r>
            <a:r>
              <a:rPr lang="en-US" sz="1800" b="0" dirty="0">
                <a:solidFill>
                  <a:srgbClr val="0B0080"/>
                </a:solidFill>
                <a:latin typeface="Arial"/>
                <a:hlinkClick r:id="rId7" tooltip="Gerard van Honthorst"/>
              </a:rPr>
              <a:t>Gerard van </a:t>
            </a:r>
            <a:r>
              <a:rPr lang="en-US" sz="1800" b="0" dirty="0" err="1">
                <a:solidFill>
                  <a:srgbClr val="0B0080"/>
                </a:solidFill>
                <a:latin typeface="Arial"/>
                <a:hlinkClick r:id="rId7" tooltip="Gerard van Honthorst"/>
              </a:rPr>
              <a:t>Honthorst</a:t>
            </a:r>
            <a:r>
              <a:rPr lang="en-US" sz="1800" b="0" dirty="0">
                <a:solidFill>
                  <a:srgbClr val="222222"/>
                </a:solidFill>
                <a:latin typeface="Arial"/>
              </a:rPr>
              <a:t> depicts the nativity of </a:t>
            </a:r>
            <a:r>
              <a:rPr lang="en-US" sz="1800" b="0" dirty="0">
                <a:solidFill>
                  <a:srgbClr val="0B0080"/>
                </a:solidFill>
                <a:latin typeface="Arial"/>
                <a:hlinkClick r:id="rId8" tooltip="Jesus"/>
              </a:rPr>
              <a:t>Jesus</a:t>
            </a:r>
            <a:r>
              <a:rPr lang="en-US" sz="1800" b="0" dirty="0">
                <a:solidFill>
                  <a:srgbClr val="222222"/>
                </a:solidFill>
                <a:latin typeface="Arial"/>
              </a:rPr>
              <a:t/>
            </a:r>
            <a:br>
              <a:rPr lang="en-US" sz="1800" b="0" dirty="0">
                <a:solidFill>
                  <a:srgbClr val="222222"/>
                </a:solidFill>
                <a:latin typeface="Arial"/>
              </a:rPr>
            </a:br>
            <a:r>
              <a:rPr lang="en-US" sz="1800" b="0" dirty="0">
                <a:solidFill>
                  <a:srgbClr val="222222"/>
                </a:solidFill>
                <a:latin typeface="Arial"/>
              </a:rPr>
              <a:t>The nativity stories recounted in Matthew and Luke prompted early Christian writers to suggest various dates for the anniversary.</a:t>
            </a:r>
            <a:r>
              <a:rPr lang="en-US" sz="1800" b="0" baseline="30000" dirty="0">
                <a:solidFill>
                  <a:srgbClr val="0B0080"/>
                </a:solidFill>
                <a:latin typeface="Arial"/>
                <a:hlinkClick r:id="rId9"/>
              </a:rPr>
              <a:t>[46]</a:t>
            </a:r>
            <a:r>
              <a:rPr lang="en-US" sz="1800" b="0" dirty="0">
                <a:solidFill>
                  <a:srgbClr val="222222"/>
                </a:solidFill>
                <a:latin typeface="Arial"/>
              </a:rPr>
              <a:t> Although no date is indicated in the gospels, early Christians connected Jesus to the Sun through the use of such phrases as "Sun of righteousness."</a:t>
            </a:r>
            <a:r>
              <a:rPr lang="en-US" sz="1800" b="0" baseline="30000" dirty="0">
                <a:solidFill>
                  <a:srgbClr val="0B0080"/>
                </a:solidFill>
                <a:latin typeface="Arial"/>
                <a:hlinkClick r:id="rId9"/>
              </a:rPr>
              <a:t>[46]</a:t>
            </a:r>
            <a:r>
              <a:rPr lang="en-US" sz="1800" b="0" baseline="30000" dirty="0">
                <a:solidFill>
                  <a:srgbClr val="0B0080"/>
                </a:solidFill>
                <a:latin typeface="Arial"/>
                <a:hlinkClick r:id="rId10"/>
              </a:rPr>
              <a:t>[47]</a:t>
            </a:r>
            <a:r>
              <a:rPr lang="en-US" sz="1800" b="0" dirty="0">
                <a:solidFill>
                  <a:srgbClr val="222222"/>
                </a:solidFill>
                <a:latin typeface="Arial"/>
              </a:rPr>
              <a:t> The Romans marked the winter solstice on December 25.</a:t>
            </a:r>
            <a:r>
              <a:rPr lang="en-US" sz="1800" b="0" baseline="30000" dirty="0">
                <a:solidFill>
                  <a:srgbClr val="0B0080"/>
                </a:solidFill>
                <a:latin typeface="Arial"/>
                <a:hlinkClick r:id="rId11"/>
              </a:rPr>
              <a:t>[27]</a:t>
            </a:r>
            <a:r>
              <a:rPr lang="en-US" sz="1800" b="0" dirty="0">
                <a:solidFill>
                  <a:srgbClr val="222222"/>
                </a:solidFill>
                <a:latin typeface="Arial"/>
              </a:rPr>
              <a:t> The first recorded Christmas celebration was in Rome on December 25, 336.</a:t>
            </a:r>
            <a:r>
              <a:rPr lang="en-US" sz="1800" b="0" baseline="30000" dirty="0">
                <a:solidFill>
                  <a:srgbClr val="0B0080"/>
                </a:solidFill>
                <a:latin typeface="Arial"/>
                <a:hlinkClick r:id="rId12"/>
              </a:rPr>
              <a:t>[48]</a:t>
            </a:r>
            <a:r>
              <a:rPr lang="en-US" sz="1800" b="0" baseline="30000" dirty="0">
                <a:solidFill>
                  <a:srgbClr val="0B0080"/>
                </a:solidFill>
                <a:latin typeface="Arial"/>
                <a:hlinkClick r:id="rId13"/>
              </a:rPr>
              <a:t>[49]</a:t>
            </a:r>
            <a:r>
              <a:rPr lang="en-US" sz="1800" b="0" dirty="0">
                <a:solidFill>
                  <a:srgbClr val="222222"/>
                </a:solidFill>
                <a:latin typeface="Arial"/>
              </a:rPr>
              <a:t>Christmas played a role in the Arian controversy of the fourth century. After this controversy was played out, the prominence of the holiday declined. The feast regained prominence after 800, when Charlemagne was crowned emperor on Christmas Day. Associating it with drunkenness and other misbehavior, the Puritans banned Christmas during the Reformation.</a:t>
            </a:r>
            <a:r>
              <a:rPr lang="en-US" sz="1800" b="0" baseline="30000" dirty="0">
                <a:solidFill>
                  <a:srgbClr val="0B0080"/>
                </a:solidFill>
                <a:latin typeface="Arial"/>
                <a:hlinkClick r:id="rId14"/>
              </a:rPr>
              <a:t>[50]</a:t>
            </a:r>
            <a:r>
              <a:rPr lang="en-US" sz="1800" b="0" dirty="0">
                <a:solidFill>
                  <a:srgbClr val="222222"/>
                </a:solidFill>
                <a:latin typeface="Arial"/>
              </a:rPr>
              <a:t> It was restored as a legal holiday in 1660, but remained disreputable. In the early 19th century, Christmas was reconceived by </a:t>
            </a:r>
            <a:r>
              <a:rPr lang="en-US" sz="1800" b="0" dirty="0">
                <a:solidFill>
                  <a:srgbClr val="0B0080"/>
                </a:solidFill>
                <a:latin typeface="Arial"/>
                <a:hlinkClick r:id="rId15" tooltip="Washington Irving"/>
              </a:rPr>
              <a:t>Washington Irving</a:t>
            </a:r>
            <a:r>
              <a:rPr lang="en-US" sz="1800" b="0" dirty="0">
                <a:solidFill>
                  <a:srgbClr val="222222"/>
                </a:solidFill>
                <a:latin typeface="Arial"/>
              </a:rPr>
              <a:t>, </a:t>
            </a:r>
            <a:r>
              <a:rPr lang="en-US" sz="1800" b="0" dirty="0">
                <a:solidFill>
                  <a:srgbClr val="0B0080"/>
                </a:solidFill>
                <a:latin typeface="Arial"/>
                <a:hlinkClick r:id="rId16" tooltip="Charles Dickens"/>
              </a:rPr>
              <a:t>Charles Dickens</a:t>
            </a:r>
            <a:r>
              <a:rPr lang="en-US" sz="1800" b="0" dirty="0">
                <a:solidFill>
                  <a:srgbClr val="222222"/>
                </a:solidFill>
                <a:latin typeface="Arial"/>
              </a:rPr>
              <a:t>, and other authors as a holiday emphasizing family, children, kind-heartedness, gift-giving, and Santa Claus.</a:t>
            </a:r>
            <a:r>
              <a:rPr lang="en-US" sz="1800" b="0" baseline="30000" dirty="0">
                <a:solidFill>
                  <a:srgbClr val="0B0080"/>
                </a:solidFill>
                <a:latin typeface="Arial"/>
                <a:hlinkClick r:id="rId17"/>
              </a:rPr>
              <a:t>[5</a:t>
            </a:r>
            <a:r>
              <a:rPr lang="en-US" sz="1800" b="0" dirty="0">
                <a:solidFill>
                  <a:srgbClr val="222222"/>
                </a:solidFill>
                <a:latin typeface="Arial"/>
              </a:rPr>
              <a:t/>
            </a:r>
            <a:br>
              <a:rPr lang="en-US" sz="1800" b="0" dirty="0">
                <a:solidFill>
                  <a:srgbClr val="222222"/>
                </a:solidFill>
                <a:latin typeface="Arial"/>
              </a:rPr>
            </a:br>
            <a:endParaRPr lang="it-IT" sz="1800" dirty="0"/>
          </a:p>
        </p:txBody>
      </p:sp>
      <p:sp>
        <p:nvSpPr>
          <p:cNvPr id="4" name="Rettangolo 3"/>
          <p:cNvSpPr/>
          <p:nvPr/>
        </p:nvSpPr>
        <p:spPr>
          <a:xfrm>
            <a:off x="3614776" y="187827"/>
            <a:ext cx="1665841" cy="646331"/>
          </a:xfrm>
          <a:prstGeom prst="rect">
            <a:avLst/>
          </a:prstGeom>
        </p:spPr>
        <p:txBody>
          <a:bodyPr wrap="none">
            <a:spAutoFit/>
          </a:bodyPr>
          <a:lstStyle/>
          <a:p>
            <a:r>
              <a:rPr lang="en-US" sz="3600" spc="50" dirty="0">
                <a:ln w="13335" cmpd="sng">
                  <a:solidFill>
                    <a:srgbClr val="759AA5">
                      <a:lumMod val="50000"/>
                    </a:srgbClr>
                  </a:solidFill>
                  <a:prstDash val="solid"/>
                </a:ln>
                <a:solidFill>
                  <a:srgbClr val="FF0000"/>
                </a:solidFill>
                <a:latin typeface="Linux Libertine"/>
                <a:ea typeface="+mj-ea"/>
                <a:cs typeface="+mj-cs"/>
              </a:rPr>
              <a:t>History</a:t>
            </a:r>
            <a:endParaRPr lang="it-IT" dirty="0">
              <a:solidFill>
                <a:srgbClr val="FF0000"/>
              </a:solidFill>
            </a:endParaRPr>
          </a:p>
        </p:txBody>
      </p:sp>
    </p:spTree>
    <p:extLst>
      <p:ext uri="{BB962C8B-B14F-4D97-AF65-F5344CB8AC3E}">
        <p14:creationId xmlns:p14="http://schemas.microsoft.com/office/powerpoint/2010/main" val="1223545569"/>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7504" y="1196752"/>
            <a:ext cx="8928992" cy="4032448"/>
          </a:xfrm>
        </p:spPr>
        <p:txBody>
          <a:bodyPr anchor="ctr">
            <a:normAutofit fontScale="90000"/>
          </a:bodyPr>
          <a:lstStyle/>
          <a:p>
            <a:r>
              <a:rPr lang="en-US" sz="1600" i="1" dirty="0">
                <a:solidFill>
                  <a:srgbClr val="FFFF00"/>
                </a:solidFill>
                <a:latin typeface="Arial"/>
              </a:rPr>
              <a:t>Christmas traditions vary from country to country. </a:t>
            </a:r>
            <a:r>
              <a:rPr lang="en-US" sz="1600" i="1" dirty="0">
                <a:solidFill>
                  <a:srgbClr val="FFFF00"/>
                </a:solidFill>
                <a:latin typeface="Arial"/>
                <a:hlinkClick r:id="rId3" tooltip="Christmas"/>
              </a:rPr>
              <a:t>Christmas</a:t>
            </a:r>
            <a:r>
              <a:rPr lang="en-US" sz="1600" i="1" dirty="0">
                <a:solidFill>
                  <a:srgbClr val="FFFF00"/>
                </a:solidFill>
                <a:latin typeface="Arial"/>
              </a:rPr>
              <a:t> celebrations for many nations include the installing and lighting of </a:t>
            </a:r>
            <a:r>
              <a:rPr lang="en-US" sz="1600" i="1" dirty="0">
                <a:solidFill>
                  <a:srgbClr val="FFFF00"/>
                </a:solidFill>
                <a:latin typeface="Arial"/>
                <a:hlinkClick r:id="rId4" tooltip="Christmas tree"/>
              </a:rPr>
              <a:t>Christmas trees</a:t>
            </a:r>
            <a:r>
              <a:rPr lang="en-US" sz="1600" i="1" dirty="0">
                <a:solidFill>
                  <a:srgbClr val="FFFF00"/>
                </a:solidFill>
                <a:latin typeface="Arial"/>
              </a:rPr>
              <a:t>, the hanging of </a:t>
            </a:r>
            <a:r>
              <a:rPr lang="en-US" sz="1600" i="1" dirty="0">
                <a:solidFill>
                  <a:srgbClr val="FFFF00"/>
                </a:solidFill>
                <a:latin typeface="Arial"/>
                <a:hlinkClick r:id="rId5" tooltip="Advent wreath"/>
              </a:rPr>
              <a:t>Advent wreaths</a:t>
            </a:r>
            <a:r>
              <a:rPr lang="en-US" sz="1600" i="1" dirty="0">
                <a:solidFill>
                  <a:srgbClr val="FFFF00"/>
                </a:solidFill>
                <a:latin typeface="Arial"/>
              </a:rPr>
              <a:t>, </a:t>
            </a:r>
            <a:r>
              <a:rPr lang="en-US" sz="1600" i="1" dirty="0">
                <a:solidFill>
                  <a:srgbClr val="FFFF00"/>
                </a:solidFill>
                <a:latin typeface="Arial"/>
                <a:hlinkClick r:id="rId6" tooltip="Christmas stocking"/>
              </a:rPr>
              <a:t>Christmas stockings</a:t>
            </a:r>
            <a:r>
              <a:rPr lang="en-US" sz="1600" i="1" dirty="0">
                <a:solidFill>
                  <a:srgbClr val="FFFF00"/>
                </a:solidFill>
                <a:latin typeface="Arial"/>
              </a:rPr>
              <a:t>, </a:t>
            </a:r>
            <a:r>
              <a:rPr lang="en-US" sz="1600" i="1" dirty="0">
                <a:solidFill>
                  <a:srgbClr val="FFFF00"/>
                </a:solidFill>
                <a:latin typeface="Arial"/>
                <a:hlinkClick r:id="rId7" tooltip="Candy cane"/>
              </a:rPr>
              <a:t>candy canes</a:t>
            </a:r>
            <a:r>
              <a:rPr lang="en-US" sz="1600" i="1" dirty="0">
                <a:solidFill>
                  <a:srgbClr val="FFFF00"/>
                </a:solidFill>
                <a:latin typeface="Arial"/>
              </a:rPr>
              <a:t>, setting out cookies and milk, and the creation of </a:t>
            </a:r>
            <a:r>
              <a:rPr lang="en-US" sz="1600" i="1" dirty="0">
                <a:solidFill>
                  <a:srgbClr val="FFFF00"/>
                </a:solidFill>
                <a:latin typeface="Arial"/>
                <a:hlinkClick r:id="rId8" tooltip="Nativity scene"/>
              </a:rPr>
              <a:t>Nativity </a:t>
            </a:r>
            <a:r>
              <a:rPr lang="en-US" sz="1600" i="1" dirty="0" err="1">
                <a:solidFill>
                  <a:srgbClr val="FFFF00"/>
                </a:solidFill>
                <a:latin typeface="Arial"/>
                <a:hlinkClick r:id="rId8" tooltip="Nativity scene"/>
              </a:rPr>
              <a:t>scenes</a:t>
            </a:r>
            <a:r>
              <a:rPr lang="en-US" sz="1600" i="1" dirty="0" err="1">
                <a:solidFill>
                  <a:srgbClr val="FFFF00"/>
                </a:solidFill>
                <a:latin typeface="Arial"/>
              </a:rPr>
              <a:t>depicting</a:t>
            </a:r>
            <a:r>
              <a:rPr lang="en-US" sz="1600" i="1" dirty="0">
                <a:solidFill>
                  <a:srgbClr val="FFFF00"/>
                </a:solidFill>
                <a:latin typeface="Arial"/>
              </a:rPr>
              <a:t> the birth of </a:t>
            </a:r>
            <a:r>
              <a:rPr lang="en-US" sz="1600" i="1" dirty="0">
                <a:solidFill>
                  <a:srgbClr val="FFFF00"/>
                </a:solidFill>
                <a:latin typeface="Arial"/>
                <a:hlinkClick r:id="rId9" tooltip="Jesus Christ"/>
              </a:rPr>
              <a:t>Jesus Christ</a:t>
            </a:r>
            <a:r>
              <a:rPr lang="en-US" sz="1600" i="1" dirty="0">
                <a:solidFill>
                  <a:srgbClr val="FFFF00"/>
                </a:solidFill>
                <a:latin typeface="Arial"/>
              </a:rPr>
              <a:t>. </a:t>
            </a:r>
            <a:r>
              <a:rPr lang="en-US" sz="1600" i="1" dirty="0">
                <a:solidFill>
                  <a:srgbClr val="FFFF00"/>
                </a:solidFill>
                <a:latin typeface="Arial"/>
                <a:hlinkClick r:id="rId10" tooltip="Christmas carol"/>
              </a:rPr>
              <a:t>Christmas carols</a:t>
            </a:r>
            <a:r>
              <a:rPr lang="en-US" sz="1600" i="1" dirty="0">
                <a:solidFill>
                  <a:srgbClr val="FFFF00"/>
                </a:solidFill>
                <a:latin typeface="Arial"/>
              </a:rPr>
              <a:t> may be sung and stories told about such figures as the </a:t>
            </a:r>
            <a:r>
              <a:rPr lang="en-US" sz="1600" i="1" dirty="0">
                <a:solidFill>
                  <a:srgbClr val="FFFF00"/>
                </a:solidFill>
                <a:latin typeface="Arial"/>
                <a:hlinkClick r:id="rId11" tooltip="Baby Jesus"/>
              </a:rPr>
              <a:t>Baby Jesus</a:t>
            </a:r>
            <a:r>
              <a:rPr lang="en-US" sz="1600" i="1" dirty="0">
                <a:solidFill>
                  <a:srgbClr val="FFFF00"/>
                </a:solidFill>
                <a:latin typeface="Arial"/>
              </a:rPr>
              <a:t>, </a:t>
            </a:r>
            <a:r>
              <a:rPr lang="en-US" sz="1600" i="1" dirty="0">
                <a:solidFill>
                  <a:srgbClr val="FFFF00"/>
                </a:solidFill>
                <a:latin typeface="Arial"/>
                <a:hlinkClick r:id="rId12" tooltip="Saint Nicholas"/>
              </a:rPr>
              <a:t>St Nicholas</a:t>
            </a:r>
            <a:r>
              <a:rPr lang="en-US" sz="1600" i="1" dirty="0">
                <a:solidFill>
                  <a:srgbClr val="FFFF00"/>
                </a:solidFill>
                <a:latin typeface="Arial"/>
              </a:rPr>
              <a:t>, </a:t>
            </a:r>
            <a:r>
              <a:rPr lang="en-US" sz="1600" i="1" dirty="0">
                <a:solidFill>
                  <a:srgbClr val="FFFF00"/>
                </a:solidFill>
                <a:latin typeface="Arial"/>
                <a:hlinkClick r:id="rId13" tooltip="Santa Claus"/>
              </a:rPr>
              <a:t>Santa Claus</a:t>
            </a:r>
            <a:r>
              <a:rPr lang="en-US" sz="1600" i="1" dirty="0">
                <a:solidFill>
                  <a:srgbClr val="FFFF00"/>
                </a:solidFill>
                <a:latin typeface="Arial"/>
              </a:rPr>
              <a:t>, </a:t>
            </a:r>
            <a:r>
              <a:rPr lang="en-US" sz="1600" i="1" dirty="0">
                <a:solidFill>
                  <a:srgbClr val="FFFF00"/>
                </a:solidFill>
                <a:latin typeface="Arial"/>
                <a:hlinkClick r:id="rId14" tooltip="Father Christmas"/>
              </a:rPr>
              <a:t>Father Christmas</a:t>
            </a:r>
            <a:r>
              <a:rPr lang="en-US" sz="1600" i="1" dirty="0">
                <a:solidFill>
                  <a:srgbClr val="FFFF00"/>
                </a:solidFill>
                <a:latin typeface="Arial"/>
              </a:rPr>
              <a:t>, </a:t>
            </a:r>
            <a:r>
              <a:rPr lang="en-US" sz="1600" i="1" dirty="0" err="1">
                <a:solidFill>
                  <a:srgbClr val="FFFF00"/>
                </a:solidFill>
                <a:latin typeface="Arial"/>
                <a:hlinkClick r:id="rId15" tooltip="Christkind"/>
              </a:rPr>
              <a:t>Christkind</a:t>
            </a:r>
            <a:r>
              <a:rPr lang="en-US" sz="1600" i="1" dirty="0">
                <a:solidFill>
                  <a:srgbClr val="FFFF00"/>
                </a:solidFill>
                <a:latin typeface="Arial"/>
              </a:rPr>
              <a:t> or </a:t>
            </a:r>
            <a:r>
              <a:rPr lang="en-US" sz="1600" i="1" dirty="0">
                <a:solidFill>
                  <a:srgbClr val="FFFF00"/>
                </a:solidFill>
                <a:latin typeface="Arial"/>
                <a:hlinkClick r:id="rId16" tooltip="Ded Moroz"/>
              </a:rPr>
              <a:t>Grandfather Frost</a:t>
            </a:r>
            <a:r>
              <a:rPr lang="en-US" sz="1600" i="1" dirty="0">
                <a:solidFill>
                  <a:srgbClr val="FFFF00"/>
                </a:solidFill>
                <a:latin typeface="Arial"/>
              </a:rPr>
              <a:t>. The sending and exchange of </a:t>
            </a:r>
            <a:r>
              <a:rPr lang="en-US" sz="1600" i="1" dirty="0">
                <a:solidFill>
                  <a:srgbClr val="FFFF00"/>
                </a:solidFill>
                <a:latin typeface="Arial"/>
                <a:hlinkClick r:id="rId17" tooltip="Christmas card"/>
              </a:rPr>
              <a:t>Christmas card</a:t>
            </a:r>
            <a:r>
              <a:rPr lang="en-US" sz="1600" i="1" dirty="0">
                <a:solidFill>
                  <a:srgbClr val="FFFF00"/>
                </a:solidFill>
                <a:latin typeface="Arial"/>
              </a:rPr>
              <a:t> greetings, observance of </a:t>
            </a:r>
            <a:r>
              <a:rPr lang="en-US" sz="1600" i="1" dirty="0">
                <a:solidFill>
                  <a:srgbClr val="FFFF00"/>
                </a:solidFill>
                <a:latin typeface="Arial"/>
                <a:hlinkClick r:id="rId18" tooltip="Fasting"/>
              </a:rPr>
              <a:t>fasting</a:t>
            </a:r>
            <a:r>
              <a:rPr lang="en-US" sz="1600" i="1" dirty="0">
                <a:solidFill>
                  <a:srgbClr val="FFFF00"/>
                </a:solidFill>
                <a:latin typeface="Arial"/>
              </a:rPr>
              <a:t> and special religious observances such as a midnight </a:t>
            </a:r>
            <a:r>
              <a:rPr lang="en-US" sz="1600" i="1" dirty="0">
                <a:solidFill>
                  <a:srgbClr val="FFFF00"/>
                </a:solidFill>
                <a:latin typeface="Arial"/>
                <a:hlinkClick r:id="rId19" tooltip="Mass (liturgy)"/>
              </a:rPr>
              <a:t>Mass</a:t>
            </a:r>
            <a:r>
              <a:rPr lang="en-US" sz="1600" i="1" dirty="0">
                <a:solidFill>
                  <a:srgbClr val="FFFF00"/>
                </a:solidFill>
                <a:latin typeface="Arial"/>
              </a:rPr>
              <a:t> or </a:t>
            </a:r>
            <a:r>
              <a:rPr lang="en-US" sz="1600" i="1" dirty="0">
                <a:solidFill>
                  <a:srgbClr val="FFFF00"/>
                </a:solidFill>
                <a:latin typeface="Arial"/>
                <a:hlinkClick r:id="rId20" tooltip="Vespers"/>
              </a:rPr>
              <a:t>Vespers</a:t>
            </a:r>
            <a:r>
              <a:rPr lang="en-US" sz="1600" i="1" dirty="0">
                <a:solidFill>
                  <a:srgbClr val="FFFF00"/>
                </a:solidFill>
                <a:latin typeface="Arial"/>
              </a:rPr>
              <a:t> on </a:t>
            </a:r>
            <a:r>
              <a:rPr lang="en-US" sz="1600" i="1" dirty="0">
                <a:solidFill>
                  <a:srgbClr val="FFFF00"/>
                </a:solidFill>
                <a:latin typeface="Arial"/>
                <a:hlinkClick r:id="rId21" tooltip="Christmas Eve"/>
              </a:rPr>
              <a:t>Christmas Eve</a:t>
            </a:r>
            <a:r>
              <a:rPr lang="en-US" sz="1600" i="1" dirty="0">
                <a:solidFill>
                  <a:srgbClr val="FFFF00"/>
                </a:solidFill>
                <a:latin typeface="Arial"/>
              </a:rPr>
              <a:t>, the burning of a </a:t>
            </a:r>
            <a:r>
              <a:rPr lang="en-US" sz="1600" i="1" dirty="0">
                <a:solidFill>
                  <a:srgbClr val="FFFF00"/>
                </a:solidFill>
                <a:latin typeface="Arial"/>
                <a:hlinkClick r:id="rId22" tooltip="Yule log"/>
              </a:rPr>
              <a:t>Yule log</a:t>
            </a:r>
            <a:r>
              <a:rPr lang="en-US" sz="1600" i="1" dirty="0">
                <a:solidFill>
                  <a:srgbClr val="FFFF00"/>
                </a:solidFill>
                <a:latin typeface="Arial"/>
              </a:rPr>
              <a:t>, and the </a:t>
            </a:r>
            <a:r>
              <a:rPr lang="en-US" sz="1600" i="1" dirty="0">
                <a:solidFill>
                  <a:srgbClr val="FFFF00"/>
                </a:solidFill>
                <a:latin typeface="Arial"/>
                <a:hlinkClick r:id="rId23" tooltip="History of Christmas Gift Giving"/>
              </a:rPr>
              <a:t>giving and receiving of presents</a:t>
            </a:r>
            <a:r>
              <a:rPr lang="en-US" sz="1600" i="1" dirty="0">
                <a:solidFill>
                  <a:srgbClr val="FFFF00"/>
                </a:solidFill>
                <a:latin typeface="Arial"/>
              </a:rPr>
              <a:t>. Along with </a:t>
            </a:r>
            <a:r>
              <a:rPr lang="en-US" sz="1600" i="1" dirty="0">
                <a:solidFill>
                  <a:srgbClr val="FFFF00"/>
                </a:solidFill>
                <a:latin typeface="Arial"/>
                <a:hlinkClick r:id="rId24" tooltip="Easter"/>
              </a:rPr>
              <a:t>Easter</a:t>
            </a:r>
            <a:r>
              <a:rPr lang="en-US" sz="1600" i="1" dirty="0">
                <a:solidFill>
                  <a:srgbClr val="FFFF00"/>
                </a:solidFill>
                <a:latin typeface="Arial"/>
              </a:rPr>
              <a:t>, Christmas is one of the most important periods on the Christian calendar, and is often closely connected to other holidays at this time of year, such as </a:t>
            </a:r>
            <a:r>
              <a:rPr lang="en-US" sz="1600" i="1" dirty="0">
                <a:solidFill>
                  <a:srgbClr val="FFFF00"/>
                </a:solidFill>
                <a:latin typeface="Arial"/>
                <a:hlinkClick r:id="rId25" tooltip="Advent"/>
              </a:rPr>
              <a:t>Advent</a:t>
            </a:r>
            <a:r>
              <a:rPr lang="en-US" sz="1600" i="1" dirty="0">
                <a:solidFill>
                  <a:srgbClr val="FFFF00"/>
                </a:solidFill>
                <a:latin typeface="Arial"/>
              </a:rPr>
              <a:t>, the </a:t>
            </a:r>
            <a:r>
              <a:rPr lang="en-US" sz="1600" i="1" dirty="0">
                <a:solidFill>
                  <a:srgbClr val="FFFF00"/>
                </a:solidFill>
                <a:latin typeface="Arial"/>
                <a:hlinkClick r:id="rId26" tooltip="Feast of the Immaculate Conception"/>
              </a:rPr>
              <a:t>Feast of the Immaculate Conception</a:t>
            </a:r>
            <a:r>
              <a:rPr lang="en-US" sz="1600" i="1" dirty="0">
                <a:solidFill>
                  <a:srgbClr val="FFFF00"/>
                </a:solidFill>
                <a:latin typeface="Arial"/>
              </a:rPr>
              <a:t>, </a:t>
            </a:r>
            <a:r>
              <a:rPr lang="en-US" sz="1600" i="1" dirty="0">
                <a:solidFill>
                  <a:srgbClr val="FFFF00"/>
                </a:solidFill>
                <a:latin typeface="Arial"/>
                <a:hlinkClick r:id="rId27" tooltip="St Nicholas Day"/>
              </a:rPr>
              <a:t>St Nicholas Day</a:t>
            </a:r>
            <a:r>
              <a:rPr lang="en-US" sz="1600" i="1" dirty="0">
                <a:solidFill>
                  <a:srgbClr val="FFFF00"/>
                </a:solidFill>
                <a:latin typeface="Arial"/>
              </a:rPr>
              <a:t>, </a:t>
            </a:r>
            <a:r>
              <a:rPr lang="en-US" sz="1600" i="1" dirty="0">
                <a:solidFill>
                  <a:srgbClr val="FFFF00"/>
                </a:solidFill>
                <a:latin typeface="Arial"/>
                <a:hlinkClick r:id="rId28" tooltip="St. Stephen's Day"/>
              </a:rPr>
              <a:t>St. Stephen's Day</a:t>
            </a:r>
            <a:r>
              <a:rPr lang="en-US" sz="1600" i="1" dirty="0">
                <a:solidFill>
                  <a:srgbClr val="FFFF00"/>
                </a:solidFill>
                <a:latin typeface="Arial"/>
              </a:rPr>
              <a:t>, </a:t>
            </a:r>
            <a:r>
              <a:rPr lang="en-US" sz="1600" i="1" dirty="0">
                <a:solidFill>
                  <a:srgbClr val="FFFF00"/>
                </a:solidFill>
                <a:latin typeface="Arial"/>
                <a:hlinkClick r:id="rId29" tooltip="New Year"/>
              </a:rPr>
              <a:t>New Year</a:t>
            </a:r>
            <a:r>
              <a:rPr lang="en-US" sz="1600" i="1" dirty="0">
                <a:solidFill>
                  <a:srgbClr val="FFFF00"/>
                </a:solidFill>
                <a:latin typeface="Arial"/>
              </a:rPr>
              <a:t>'s, and the </a:t>
            </a:r>
            <a:r>
              <a:rPr lang="en-US" sz="1600" i="1" dirty="0">
                <a:solidFill>
                  <a:srgbClr val="FFFF00"/>
                </a:solidFill>
                <a:latin typeface="Arial"/>
                <a:hlinkClick r:id="rId30" tooltip="Epiphany (holiday)"/>
              </a:rPr>
              <a:t>Feast of the Epiphany</a:t>
            </a:r>
            <a:r>
              <a:rPr lang="en-US" sz="1600" i="1" dirty="0">
                <a:solidFill>
                  <a:srgbClr val="FF0000"/>
                </a:solidFill>
                <a:latin typeface="Arial"/>
              </a:rPr>
              <a:t>.</a:t>
            </a:r>
            <a:r>
              <a:rPr lang="en-US" sz="1600" i="1" baseline="30000" dirty="0">
                <a:solidFill>
                  <a:srgbClr val="FF0000"/>
                </a:solidFill>
                <a:latin typeface="Arial"/>
                <a:hlinkClick r:id="rId31"/>
              </a:rPr>
              <a:t>[1</a:t>
            </a:r>
            <a:r>
              <a:rPr lang="en-US" i="1" baseline="30000" dirty="0">
                <a:solidFill>
                  <a:srgbClr val="FF0000"/>
                </a:solidFill>
                <a:latin typeface="Arial"/>
                <a:hlinkClick r:id="rId31"/>
              </a:rPr>
              <a:t>]</a:t>
            </a:r>
            <a:r>
              <a:rPr lang="en-US" i="1" dirty="0">
                <a:solidFill>
                  <a:srgbClr val="FF0000"/>
                </a:solidFill>
                <a:latin typeface="Arial"/>
              </a:rPr>
              <a:t/>
            </a:r>
            <a:br>
              <a:rPr lang="en-US" i="1" dirty="0">
                <a:solidFill>
                  <a:srgbClr val="FF0000"/>
                </a:solidFill>
                <a:latin typeface="Arial"/>
              </a:rPr>
            </a:br>
            <a:r>
              <a:rPr lang="en-US" dirty="0">
                <a:solidFill>
                  <a:srgbClr val="FF0000"/>
                </a:solidFill>
              </a:rPr>
              <a:t/>
            </a:r>
            <a:br>
              <a:rPr lang="en-US" dirty="0">
                <a:solidFill>
                  <a:srgbClr val="FF0000"/>
                </a:solidFill>
              </a:rPr>
            </a:br>
            <a:endParaRPr lang="it-IT" dirty="0">
              <a:solidFill>
                <a:srgbClr val="FF0000"/>
              </a:solidFill>
            </a:endParaRPr>
          </a:p>
        </p:txBody>
      </p:sp>
      <p:sp>
        <p:nvSpPr>
          <p:cNvPr id="3" name="Rettangolo 2"/>
          <p:cNvSpPr/>
          <p:nvPr/>
        </p:nvSpPr>
        <p:spPr>
          <a:xfrm>
            <a:off x="3207296" y="180974"/>
            <a:ext cx="4824536" cy="646331"/>
          </a:xfrm>
          <a:prstGeom prst="rect">
            <a:avLst/>
          </a:prstGeom>
        </p:spPr>
        <p:txBody>
          <a:bodyPr wrap="square">
            <a:spAutoFit/>
          </a:bodyPr>
          <a:lstStyle/>
          <a:p>
            <a:r>
              <a:rPr lang="it-IT" sz="3600" b="1" spc="50" dirty="0">
                <a:ln w="13335" cmpd="sng">
                  <a:solidFill>
                    <a:srgbClr val="759AA5">
                      <a:lumMod val="50000"/>
                    </a:srgbClr>
                  </a:solidFill>
                  <a:prstDash val="solid"/>
                </a:ln>
                <a:solidFill>
                  <a:srgbClr val="00B050"/>
                </a:solidFill>
                <a:ea typeface="+mj-ea"/>
                <a:cs typeface="+mj-cs"/>
              </a:rPr>
              <a:t>TRADITIONS</a:t>
            </a:r>
            <a:endParaRPr lang="it-IT" dirty="0">
              <a:solidFill>
                <a:srgbClr val="00B050"/>
              </a:solidFill>
            </a:endParaRPr>
          </a:p>
        </p:txBody>
      </p:sp>
    </p:spTree>
    <p:extLst>
      <p:ext uri="{BB962C8B-B14F-4D97-AF65-F5344CB8AC3E}">
        <p14:creationId xmlns:p14="http://schemas.microsoft.com/office/powerpoint/2010/main" val="2915214446"/>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11560" y="2526"/>
            <a:ext cx="8229600" cy="1143000"/>
          </a:xfrm>
        </p:spPr>
        <p:txBody>
          <a:bodyPr>
            <a:normAutofit/>
          </a:bodyPr>
          <a:lstStyle/>
          <a:p>
            <a:pPr algn="ctr"/>
            <a:r>
              <a:rPr lang="it-IT" sz="4800" dirty="0" smtClean="0">
                <a:solidFill>
                  <a:srgbClr val="FF0000"/>
                </a:solidFill>
              </a:rPr>
              <a:t>FOOD</a:t>
            </a:r>
            <a:endParaRPr lang="it-IT" sz="4800" dirty="0">
              <a:solidFill>
                <a:srgbClr val="FF0000"/>
              </a:solidFill>
            </a:endParaRPr>
          </a:p>
        </p:txBody>
      </p:sp>
      <p:sp>
        <p:nvSpPr>
          <p:cNvPr id="3" name="Segnaposto contenuto 2"/>
          <p:cNvSpPr>
            <a:spLocks noGrp="1"/>
          </p:cNvSpPr>
          <p:nvPr>
            <p:ph idx="1"/>
          </p:nvPr>
        </p:nvSpPr>
        <p:spPr>
          <a:xfrm>
            <a:off x="467544" y="1124744"/>
            <a:ext cx="8229600" cy="4525963"/>
          </a:xfrm>
        </p:spPr>
        <p:txBody>
          <a:bodyPr>
            <a:noAutofit/>
          </a:bodyPr>
          <a:lstStyle/>
          <a:p>
            <a:r>
              <a:rPr lang="en-US" sz="1100" dirty="0">
                <a:solidFill>
                  <a:schemeClr val="accent2">
                    <a:lumMod val="60000"/>
                    <a:lumOff val="40000"/>
                  </a:schemeClr>
                </a:solidFill>
                <a:latin typeface="Arial"/>
              </a:rPr>
              <a:t>In the United Kingdom, what is now regarded as the traditional meal consists of roast turkey with </a:t>
            </a:r>
            <a:r>
              <a:rPr lang="en-US" sz="1100" dirty="0">
                <a:solidFill>
                  <a:schemeClr val="accent2">
                    <a:lumMod val="60000"/>
                    <a:lumOff val="40000"/>
                  </a:schemeClr>
                </a:solidFill>
                <a:latin typeface="Arial"/>
                <a:hlinkClick r:id="rId2" tooltip="Cranberry sauce"/>
              </a:rPr>
              <a:t>cranberry sauce</a:t>
            </a:r>
            <a:r>
              <a:rPr lang="en-US" sz="1100" dirty="0">
                <a:solidFill>
                  <a:schemeClr val="accent2">
                    <a:lumMod val="60000"/>
                    <a:lumOff val="40000"/>
                  </a:schemeClr>
                </a:solidFill>
                <a:latin typeface="Arial"/>
              </a:rPr>
              <a:t>, served with roast potatoes and parsnips and other vegetables, followed by </a:t>
            </a:r>
            <a:r>
              <a:rPr lang="en-US" sz="1100" dirty="0">
                <a:solidFill>
                  <a:schemeClr val="accent2">
                    <a:lumMod val="60000"/>
                    <a:lumOff val="40000"/>
                  </a:schemeClr>
                </a:solidFill>
                <a:latin typeface="Arial"/>
                <a:hlinkClick r:id="rId3" tooltip="Christmas pudding"/>
              </a:rPr>
              <a:t>Christmas pudding</a:t>
            </a:r>
            <a:r>
              <a:rPr lang="en-US" sz="1100" dirty="0">
                <a:solidFill>
                  <a:schemeClr val="accent2">
                    <a:lumMod val="60000"/>
                    <a:lumOff val="40000"/>
                  </a:schemeClr>
                </a:solidFill>
                <a:latin typeface="Arial"/>
              </a:rPr>
              <a:t>, a heavy steamed pudding made with </a:t>
            </a:r>
            <a:r>
              <a:rPr lang="en-US" sz="1100" dirty="0">
                <a:solidFill>
                  <a:schemeClr val="accent2">
                    <a:lumMod val="60000"/>
                    <a:lumOff val="40000"/>
                  </a:schemeClr>
                </a:solidFill>
                <a:latin typeface="Arial"/>
                <a:hlinkClick r:id="rId4" tooltip="Dried fruit"/>
              </a:rPr>
              <a:t>dried fruit</a:t>
            </a:r>
            <a:r>
              <a:rPr lang="en-US" sz="1100" dirty="0">
                <a:solidFill>
                  <a:schemeClr val="accent2">
                    <a:lumMod val="60000"/>
                    <a:lumOff val="40000"/>
                  </a:schemeClr>
                </a:solidFill>
                <a:latin typeface="Arial"/>
              </a:rPr>
              <a:t>, suet, and very little flour. Other roast meats may be served, and in the nineteenth century the traditional roast was goose. The same carries over to Ireland with some variations.</a:t>
            </a:r>
          </a:p>
          <a:p>
            <a:pPr>
              <a:buFont typeface="Arial"/>
              <a:buChar char="•"/>
            </a:pPr>
            <a:r>
              <a:rPr lang="en-US" sz="1100" dirty="0">
                <a:solidFill>
                  <a:schemeClr val="accent2">
                    <a:lumMod val="60000"/>
                    <a:lumOff val="40000"/>
                  </a:schemeClr>
                </a:solidFill>
                <a:latin typeface="Arial"/>
                <a:hlinkClick r:id="rId5" tooltip="Beef Wellington"/>
              </a:rPr>
              <a:t>Beef Wellington</a:t>
            </a:r>
            <a:r>
              <a:rPr lang="en-US" sz="1100" dirty="0">
                <a:solidFill>
                  <a:schemeClr val="accent2">
                    <a:lumMod val="60000"/>
                    <a:lumOff val="40000"/>
                  </a:schemeClr>
                </a:solidFill>
                <a:latin typeface="Arial"/>
              </a:rPr>
              <a:t> (alternative main course)</a:t>
            </a:r>
            <a:r>
              <a:rPr lang="en-US" sz="1100" baseline="30000" dirty="0">
                <a:solidFill>
                  <a:schemeClr val="accent2">
                    <a:lumMod val="60000"/>
                    <a:lumOff val="40000"/>
                  </a:schemeClr>
                </a:solidFill>
                <a:latin typeface="Arial"/>
                <a:hlinkClick r:id="rId6"/>
              </a:rPr>
              <a:t>[57]</a:t>
            </a:r>
            <a:endParaRPr lang="en-US" sz="1100" dirty="0">
              <a:solidFill>
                <a:schemeClr val="accent2">
                  <a:lumMod val="60000"/>
                  <a:lumOff val="40000"/>
                </a:schemeClr>
              </a:solidFill>
              <a:latin typeface="Arial"/>
            </a:endParaRPr>
          </a:p>
          <a:p>
            <a:pPr>
              <a:buFont typeface="Arial"/>
              <a:buChar char="•"/>
            </a:pPr>
            <a:r>
              <a:rPr lang="en-US" sz="1100" dirty="0">
                <a:solidFill>
                  <a:schemeClr val="accent2">
                    <a:lumMod val="60000"/>
                    <a:lumOff val="40000"/>
                  </a:schemeClr>
                </a:solidFill>
                <a:latin typeface="Arial"/>
                <a:hlinkClick r:id="rId7" tooltip="Brussels sprout"/>
              </a:rPr>
              <a:t>Brussels sprouts</a:t>
            </a:r>
            <a:r>
              <a:rPr lang="en-US" sz="1100" baseline="30000" dirty="0">
                <a:solidFill>
                  <a:schemeClr val="accent2">
                    <a:lumMod val="60000"/>
                    <a:lumOff val="40000"/>
                  </a:schemeClr>
                </a:solidFill>
                <a:latin typeface="Arial"/>
                <a:hlinkClick r:id="rId8"/>
              </a:rPr>
              <a:t>[58]</a:t>
            </a:r>
            <a:endParaRPr lang="en-US" sz="1100" dirty="0">
              <a:solidFill>
                <a:schemeClr val="accent2">
                  <a:lumMod val="60000"/>
                  <a:lumOff val="40000"/>
                </a:schemeClr>
              </a:solidFill>
              <a:latin typeface="Arial"/>
            </a:endParaRPr>
          </a:p>
          <a:p>
            <a:pPr>
              <a:buFont typeface="Arial"/>
              <a:buChar char="•"/>
            </a:pPr>
            <a:r>
              <a:rPr lang="en-US" sz="1100" dirty="0">
                <a:solidFill>
                  <a:schemeClr val="accent2">
                    <a:lumMod val="60000"/>
                    <a:lumOff val="40000"/>
                  </a:schemeClr>
                </a:solidFill>
                <a:latin typeface="Arial"/>
                <a:hlinkClick r:id="rId9" tooltip="Candy canes"/>
              </a:rPr>
              <a:t>Candy canes</a:t>
            </a:r>
            <a:endParaRPr lang="en-US" sz="1100" dirty="0">
              <a:solidFill>
                <a:schemeClr val="accent2">
                  <a:lumMod val="60000"/>
                  <a:lumOff val="40000"/>
                </a:schemeClr>
              </a:solidFill>
              <a:latin typeface="Arial"/>
            </a:endParaRPr>
          </a:p>
          <a:p>
            <a:pPr>
              <a:buFont typeface="Arial"/>
              <a:buChar char="•"/>
            </a:pPr>
            <a:r>
              <a:rPr lang="en-US" sz="1100" dirty="0">
                <a:solidFill>
                  <a:schemeClr val="accent2">
                    <a:lumMod val="60000"/>
                    <a:lumOff val="40000"/>
                  </a:schemeClr>
                </a:solidFill>
                <a:latin typeface="Arial"/>
                <a:hlinkClick r:id="rId10" tooltip="Bûche de Noël"/>
              </a:rPr>
              <a:t>Chocolate yule log</a:t>
            </a:r>
            <a:endParaRPr lang="en-US" sz="1100" dirty="0">
              <a:solidFill>
                <a:schemeClr val="accent2">
                  <a:lumMod val="60000"/>
                  <a:lumOff val="40000"/>
                </a:schemeClr>
              </a:solidFill>
              <a:latin typeface="Arial"/>
            </a:endParaRPr>
          </a:p>
          <a:p>
            <a:pPr>
              <a:buFont typeface="Arial"/>
              <a:buChar char="•"/>
            </a:pPr>
            <a:r>
              <a:rPr lang="en-US" sz="1100" dirty="0">
                <a:solidFill>
                  <a:schemeClr val="accent2">
                    <a:lumMod val="60000"/>
                    <a:lumOff val="40000"/>
                  </a:schemeClr>
                </a:solidFill>
                <a:latin typeface="Arial"/>
                <a:hlinkClick r:id="rId11" tooltip="Christmas cake"/>
              </a:rPr>
              <a:t>Christmas cake</a:t>
            </a:r>
            <a:endParaRPr lang="en-US" sz="1100" dirty="0">
              <a:solidFill>
                <a:schemeClr val="accent2">
                  <a:lumMod val="60000"/>
                  <a:lumOff val="40000"/>
                </a:schemeClr>
              </a:solidFill>
              <a:latin typeface="Arial"/>
            </a:endParaRPr>
          </a:p>
          <a:p>
            <a:pPr>
              <a:buFont typeface="Arial"/>
              <a:buChar char="•"/>
            </a:pPr>
            <a:r>
              <a:rPr lang="en-US" sz="1100" dirty="0">
                <a:solidFill>
                  <a:schemeClr val="accent2">
                    <a:lumMod val="60000"/>
                    <a:lumOff val="40000"/>
                  </a:schemeClr>
                </a:solidFill>
                <a:latin typeface="Arial"/>
                <a:hlinkClick r:id="rId12" tooltip="Christmas ham"/>
              </a:rPr>
              <a:t>Christmas ham</a:t>
            </a:r>
            <a:r>
              <a:rPr lang="en-US" sz="1100" dirty="0">
                <a:solidFill>
                  <a:schemeClr val="accent2">
                    <a:lumMod val="60000"/>
                    <a:lumOff val="40000"/>
                  </a:schemeClr>
                </a:solidFill>
                <a:latin typeface="Arial"/>
              </a:rPr>
              <a:t> (usually a honey or marmalade glazed roast or boiled gammon joint)</a:t>
            </a:r>
          </a:p>
          <a:p>
            <a:pPr>
              <a:buFont typeface="Arial"/>
              <a:buChar char="•"/>
            </a:pPr>
            <a:r>
              <a:rPr lang="en-US" sz="1100" dirty="0">
                <a:solidFill>
                  <a:schemeClr val="accent2">
                    <a:lumMod val="60000"/>
                    <a:lumOff val="40000"/>
                  </a:schemeClr>
                </a:solidFill>
                <a:latin typeface="Arial"/>
                <a:hlinkClick r:id="rId3" tooltip="Christmas pudding"/>
              </a:rPr>
              <a:t>Christmas pudding</a:t>
            </a:r>
            <a:r>
              <a:rPr lang="en-US" sz="1100" baseline="30000" dirty="0">
                <a:solidFill>
                  <a:schemeClr val="accent2">
                    <a:lumMod val="60000"/>
                    <a:lumOff val="40000"/>
                  </a:schemeClr>
                </a:solidFill>
                <a:latin typeface="Arial"/>
                <a:hlinkClick r:id="rId13"/>
              </a:rPr>
              <a:t>[59]</a:t>
            </a:r>
            <a:endParaRPr lang="en-US" sz="1100" dirty="0">
              <a:solidFill>
                <a:schemeClr val="accent2">
                  <a:lumMod val="60000"/>
                  <a:lumOff val="40000"/>
                </a:schemeClr>
              </a:solidFill>
              <a:latin typeface="Arial"/>
            </a:endParaRPr>
          </a:p>
          <a:p>
            <a:pPr>
              <a:buFont typeface="Arial"/>
              <a:buChar char="•"/>
            </a:pPr>
            <a:r>
              <a:rPr lang="en-US" sz="1100" dirty="0">
                <a:solidFill>
                  <a:schemeClr val="accent2">
                    <a:lumMod val="60000"/>
                    <a:lumOff val="40000"/>
                  </a:schemeClr>
                </a:solidFill>
                <a:latin typeface="Arial"/>
                <a:hlinkClick r:id="rId2" tooltip="Cranberry sauce"/>
              </a:rPr>
              <a:t>Cranberry sauce</a:t>
            </a:r>
            <a:r>
              <a:rPr lang="en-US" sz="1100" baseline="30000" dirty="0">
                <a:solidFill>
                  <a:schemeClr val="accent2">
                    <a:lumMod val="60000"/>
                    <a:lumOff val="40000"/>
                  </a:schemeClr>
                </a:solidFill>
                <a:latin typeface="Arial"/>
                <a:hlinkClick r:id="rId14"/>
              </a:rPr>
              <a:t>[60]</a:t>
            </a:r>
            <a:endParaRPr lang="en-US" sz="1100" dirty="0">
              <a:solidFill>
                <a:schemeClr val="accent2">
                  <a:lumMod val="60000"/>
                  <a:lumOff val="40000"/>
                </a:schemeClr>
              </a:solidFill>
              <a:latin typeface="Arial"/>
            </a:endParaRPr>
          </a:p>
          <a:p>
            <a:pPr>
              <a:buFont typeface="Arial"/>
              <a:buChar char="•"/>
            </a:pPr>
            <a:r>
              <a:rPr lang="en-US" sz="1100" dirty="0">
                <a:solidFill>
                  <a:schemeClr val="accent2">
                    <a:lumMod val="60000"/>
                    <a:lumOff val="40000"/>
                  </a:schemeClr>
                </a:solidFill>
                <a:latin typeface="Arial"/>
                <a:hlinkClick r:id="rId15" tooltip="Devils on horseback"/>
              </a:rPr>
              <a:t>Devils on horseback</a:t>
            </a:r>
            <a:r>
              <a:rPr lang="en-US" sz="1100" baseline="30000" dirty="0">
                <a:solidFill>
                  <a:schemeClr val="accent2">
                    <a:lumMod val="60000"/>
                    <a:lumOff val="40000"/>
                  </a:schemeClr>
                </a:solidFill>
                <a:latin typeface="Arial"/>
                <a:hlinkClick r:id="rId16"/>
              </a:rPr>
              <a:t>[61]</a:t>
            </a:r>
            <a:endParaRPr lang="en-US" sz="1100" dirty="0">
              <a:solidFill>
                <a:schemeClr val="accent2">
                  <a:lumMod val="60000"/>
                  <a:lumOff val="40000"/>
                </a:schemeClr>
              </a:solidFill>
              <a:latin typeface="Arial"/>
            </a:endParaRPr>
          </a:p>
          <a:p>
            <a:pPr>
              <a:buFont typeface="Arial"/>
              <a:buChar char="•"/>
            </a:pPr>
            <a:r>
              <a:rPr lang="en-US" sz="1100" dirty="0">
                <a:solidFill>
                  <a:schemeClr val="accent2">
                    <a:lumMod val="60000"/>
                    <a:lumOff val="40000"/>
                  </a:schemeClr>
                </a:solidFill>
                <a:latin typeface="Arial"/>
                <a:hlinkClick r:id="rId17" tooltip="Dundee cake"/>
              </a:rPr>
              <a:t>Dundee cake</a:t>
            </a:r>
            <a:r>
              <a:rPr lang="en-US" sz="1100" dirty="0">
                <a:solidFill>
                  <a:schemeClr val="accent2">
                    <a:lumMod val="60000"/>
                    <a:lumOff val="40000"/>
                  </a:schemeClr>
                </a:solidFill>
                <a:latin typeface="Arial"/>
              </a:rPr>
              <a:t> (traditional Scottish fruit cake)</a:t>
            </a:r>
          </a:p>
          <a:p>
            <a:pPr>
              <a:buFont typeface="Arial"/>
              <a:buChar char="•"/>
            </a:pPr>
            <a:r>
              <a:rPr lang="en-US" sz="1100" dirty="0">
                <a:solidFill>
                  <a:schemeClr val="accent2">
                    <a:lumMod val="60000"/>
                    <a:lumOff val="40000"/>
                  </a:schemeClr>
                </a:solidFill>
                <a:latin typeface="Arial"/>
                <a:hlinkClick r:id="rId18" tooltip="Gingerbread"/>
              </a:rPr>
              <a:t>Gingerbread</a:t>
            </a:r>
            <a:r>
              <a:rPr lang="en-US" sz="1100" baseline="30000" dirty="0">
                <a:solidFill>
                  <a:schemeClr val="accent2">
                    <a:lumMod val="60000"/>
                    <a:lumOff val="40000"/>
                  </a:schemeClr>
                </a:solidFill>
                <a:latin typeface="Arial"/>
                <a:hlinkClick r:id="rId19"/>
              </a:rPr>
              <a:t>[62]</a:t>
            </a:r>
            <a:endParaRPr lang="en-US" sz="1100" dirty="0">
              <a:solidFill>
                <a:schemeClr val="accent2">
                  <a:lumMod val="60000"/>
                  <a:lumOff val="40000"/>
                </a:schemeClr>
              </a:solidFill>
              <a:latin typeface="Arial"/>
            </a:endParaRPr>
          </a:p>
          <a:p>
            <a:pPr>
              <a:buFont typeface="Arial"/>
              <a:buChar char="•"/>
            </a:pPr>
            <a:r>
              <a:rPr lang="en-US" sz="1100" dirty="0">
                <a:solidFill>
                  <a:schemeClr val="accent2">
                    <a:lumMod val="60000"/>
                    <a:lumOff val="40000"/>
                  </a:schemeClr>
                </a:solidFill>
                <a:latin typeface="Arial"/>
                <a:hlinkClick r:id="rId20" tooltip="Gravy"/>
              </a:rPr>
              <a:t>Gravy</a:t>
            </a:r>
            <a:r>
              <a:rPr lang="en-US" sz="1100" baseline="30000" dirty="0">
                <a:solidFill>
                  <a:schemeClr val="accent2">
                    <a:lumMod val="60000"/>
                    <a:lumOff val="40000"/>
                  </a:schemeClr>
                </a:solidFill>
                <a:latin typeface="Arial"/>
                <a:hlinkClick r:id="rId21"/>
              </a:rPr>
              <a:t>[63]</a:t>
            </a:r>
            <a:endParaRPr lang="en-US" sz="1100" dirty="0">
              <a:solidFill>
                <a:schemeClr val="accent2">
                  <a:lumMod val="60000"/>
                  <a:lumOff val="40000"/>
                </a:schemeClr>
              </a:solidFill>
              <a:latin typeface="Arial"/>
            </a:endParaRPr>
          </a:p>
          <a:p>
            <a:pPr>
              <a:buFont typeface="Arial"/>
              <a:buChar char="•"/>
            </a:pPr>
            <a:r>
              <a:rPr lang="en-US" sz="1100" dirty="0">
                <a:solidFill>
                  <a:schemeClr val="accent2">
                    <a:lumMod val="60000"/>
                    <a:lumOff val="40000"/>
                  </a:schemeClr>
                </a:solidFill>
                <a:latin typeface="Arial"/>
                <a:hlinkClick r:id="rId22" tooltip="Hot chocolate"/>
              </a:rPr>
              <a:t>Hot chocolate</a:t>
            </a:r>
            <a:endParaRPr lang="en-US" sz="1100" dirty="0">
              <a:solidFill>
                <a:schemeClr val="accent2">
                  <a:lumMod val="60000"/>
                  <a:lumOff val="40000"/>
                </a:schemeClr>
              </a:solidFill>
              <a:latin typeface="Arial"/>
            </a:endParaRPr>
          </a:p>
          <a:p>
            <a:pPr>
              <a:buFont typeface="Arial"/>
              <a:buChar char="•"/>
            </a:pPr>
            <a:r>
              <a:rPr lang="en-US" sz="1100" dirty="0">
                <a:solidFill>
                  <a:schemeClr val="accent2">
                    <a:lumMod val="60000"/>
                    <a:lumOff val="40000"/>
                  </a:schemeClr>
                </a:solidFill>
                <a:latin typeface="Arial"/>
                <a:hlinkClick r:id="rId23" tooltip="Mince pie"/>
              </a:rPr>
              <a:t>Mince pies</a:t>
            </a:r>
            <a:r>
              <a:rPr lang="en-US" sz="1100" baseline="30000" dirty="0">
                <a:solidFill>
                  <a:schemeClr val="accent2">
                    <a:lumMod val="60000"/>
                    <a:lumOff val="40000"/>
                  </a:schemeClr>
                </a:solidFill>
                <a:latin typeface="Arial"/>
                <a:hlinkClick r:id="rId24"/>
              </a:rPr>
              <a:t>[64]</a:t>
            </a:r>
            <a:endParaRPr lang="en-US" sz="1100" dirty="0">
              <a:solidFill>
                <a:schemeClr val="accent2">
                  <a:lumMod val="60000"/>
                  <a:lumOff val="40000"/>
                </a:schemeClr>
              </a:solidFill>
              <a:latin typeface="Arial"/>
            </a:endParaRPr>
          </a:p>
          <a:p>
            <a:pPr>
              <a:buFont typeface="Arial"/>
              <a:buChar char="•"/>
            </a:pPr>
            <a:r>
              <a:rPr lang="en-US" sz="1100" dirty="0">
                <a:solidFill>
                  <a:schemeClr val="accent2">
                    <a:lumMod val="60000"/>
                    <a:lumOff val="40000"/>
                  </a:schemeClr>
                </a:solidFill>
                <a:latin typeface="Arial"/>
                <a:hlinkClick r:id="rId25" tooltip="Mulled wine"/>
              </a:rPr>
              <a:t>Mulled wine</a:t>
            </a:r>
            <a:r>
              <a:rPr lang="en-US" sz="1100" baseline="30000" dirty="0">
                <a:solidFill>
                  <a:schemeClr val="accent2">
                    <a:lumMod val="60000"/>
                    <a:lumOff val="40000"/>
                  </a:schemeClr>
                </a:solidFill>
                <a:latin typeface="Arial"/>
                <a:hlinkClick r:id="rId26"/>
              </a:rPr>
              <a:t>[65]</a:t>
            </a:r>
            <a:endParaRPr lang="en-US" sz="1100" dirty="0">
              <a:solidFill>
                <a:schemeClr val="accent2">
                  <a:lumMod val="60000"/>
                  <a:lumOff val="40000"/>
                </a:schemeClr>
              </a:solidFill>
              <a:latin typeface="Arial"/>
            </a:endParaRPr>
          </a:p>
          <a:p>
            <a:pPr>
              <a:buFont typeface="Arial"/>
              <a:buChar char="•"/>
            </a:pPr>
            <a:r>
              <a:rPr lang="en-US" sz="1100" dirty="0">
                <a:solidFill>
                  <a:schemeClr val="accent2">
                    <a:lumMod val="60000"/>
                    <a:lumOff val="40000"/>
                  </a:schemeClr>
                </a:solidFill>
                <a:latin typeface="Arial"/>
                <a:hlinkClick r:id="rId27" tooltip="Nut roast"/>
              </a:rPr>
              <a:t>Nut roast</a:t>
            </a:r>
            <a:r>
              <a:rPr lang="en-US" sz="1100" dirty="0">
                <a:solidFill>
                  <a:schemeClr val="accent2">
                    <a:lumMod val="60000"/>
                    <a:lumOff val="40000"/>
                  </a:schemeClr>
                </a:solidFill>
                <a:latin typeface="Arial"/>
              </a:rPr>
              <a:t> (a popular vegetarian alternative)</a:t>
            </a:r>
          </a:p>
          <a:p>
            <a:pPr>
              <a:buFont typeface="Arial"/>
              <a:buChar char="•"/>
            </a:pPr>
            <a:r>
              <a:rPr lang="en-US" sz="1100" u="sng" dirty="0">
                <a:solidFill>
                  <a:schemeClr val="accent2">
                    <a:lumMod val="60000"/>
                    <a:lumOff val="40000"/>
                  </a:schemeClr>
                </a:solidFill>
                <a:latin typeface="Arial"/>
                <a:hlinkClick r:id="rId28" tooltip="Pigs in a blanket"/>
              </a:rPr>
              <a:t>Pigs in a blanket</a:t>
            </a:r>
            <a:r>
              <a:rPr lang="en-US" sz="1100" dirty="0">
                <a:solidFill>
                  <a:schemeClr val="accent2">
                    <a:lumMod val="60000"/>
                    <a:lumOff val="40000"/>
                  </a:schemeClr>
                </a:solidFill>
                <a:latin typeface="Arial"/>
              </a:rPr>
              <a:t> (</a:t>
            </a:r>
            <a:r>
              <a:rPr lang="en-US" sz="1100" dirty="0">
                <a:solidFill>
                  <a:schemeClr val="accent2">
                    <a:lumMod val="60000"/>
                    <a:lumOff val="40000"/>
                  </a:schemeClr>
                </a:solidFill>
                <a:latin typeface="Arial"/>
                <a:hlinkClick r:id="rId29" tooltip="Chipolata"/>
              </a:rPr>
              <a:t>Chipolata</a:t>
            </a:r>
            <a:r>
              <a:rPr lang="en-US" sz="1100" dirty="0">
                <a:solidFill>
                  <a:schemeClr val="accent2">
                    <a:lumMod val="60000"/>
                    <a:lumOff val="40000"/>
                  </a:schemeClr>
                </a:solidFill>
                <a:latin typeface="Arial"/>
              </a:rPr>
              <a:t> sausages wrapped in bacon)</a:t>
            </a:r>
          </a:p>
          <a:p>
            <a:pPr>
              <a:buFont typeface="Arial"/>
              <a:buChar char="•"/>
            </a:pPr>
            <a:r>
              <a:rPr lang="en-US" sz="1100" dirty="0">
                <a:solidFill>
                  <a:schemeClr val="accent2">
                    <a:lumMod val="60000"/>
                    <a:lumOff val="40000"/>
                  </a:schemeClr>
                </a:solidFill>
                <a:latin typeface="Arial"/>
                <a:hlinkClick r:id="rId30" tooltip="Turkey (food)"/>
              </a:rPr>
              <a:t>Roast turkey</a:t>
            </a:r>
            <a:r>
              <a:rPr lang="en-US" sz="1100" baseline="30000" dirty="0">
                <a:solidFill>
                  <a:schemeClr val="accent2">
                    <a:lumMod val="60000"/>
                    <a:lumOff val="40000"/>
                  </a:schemeClr>
                </a:solidFill>
                <a:latin typeface="Arial"/>
                <a:hlinkClick r:id="rId24"/>
              </a:rPr>
              <a:t>[64]</a:t>
            </a:r>
            <a:endParaRPr lang="en-US" sz="1100" dirty="0">
              <a:solidFill>
                <a:schemeClr val="accent2">
                  <a:lumMod val="60000"/>
                  <a:lumOff val="40000"/>
                </a:schemeClr>
              </a:solidFill>
              <a:latin typeface="Arial"/>
            </a:endParaRPr>
          </a:p>
          <a:p>
            <a:pPr>
              <a:buFont typeface="Arial"/>
              <a:buChar char="•"/>
            </a:pPr>
            <a:r>
              <a:rPr lang="en-US" sz="1100" dirty="0">
                <a:solidFill>
                  <a:schemeClr val="accent2">
                    <a:lumMod val="60000"/>
                    <a:lumOff val="40000"/>
                  </a:schemeClr>
                </a:solidFill>
                <a:latin typeface="Arial"/>
                <a:hlinkClick r:id="rId31" tooltip="Roast beef"/>
              </a:rPr>
              <a:t>Roast beef</a:t>
            </a:r>
            <a:endParaRPr lang="en-US" sz="1100" dirty="0">
              <a:solidFill>
                <a:schemeClr val="accent2">
                  <a:lumMod val="60000"/>
                  <a:lumOff val="40000"/>
                </a:schemeClr>
              </a:solidFill>
              <a:latin typeface="Arial"/>
            </a:endParaRPr>
          </a:p>
          <a:p>
            <a:pPr>
              <a:buFont typeface="Arial"/>
              <a:buChar char="•"/>
            </a:pPr>
            <a:r>
              <a:rPr lang="en-US" sz="1100" dirty="0">
                <a:solidFill>
                  <a:schemeClr val="accent2">
                    <a:lumMod val="60000"/>
                    <a:lumOff val="40000"/>
                  </a:schemeClr>
                </a:solidFill>
                <a:latin typeface="Arial"/>
              </a:rPr>
              <a:t>Roasted </a:t>
            </a:r>
            <a:r>
              <a:rPr lang="en-US" sz="1100" dirty="0">
                <a:solidFill>
                  <a:schemeClr val="accent2">
                    <a:lumMod val="60000"/>
                    <a:lumOff val="40000"/>
                  </a:schemeClr>
                </a:solidFill>
                <a:latin typeface="Arial"/>
                <a:hlinkClick r:id="rId32" tooltip="Chestnuts"/>
              </a:rPr>
              <a:t>chestnuts</a:t>
            </a:r>
            <a:r>
              <a:rPr lang="en-US" sz="1100" baseline="30000" dirty="0">
                <a:solidFill>
                  <a:schemeClr val="accent2">
                    <a:lumMod val="60000"/>
                    <a:lumOff val="40000"/>
                  </a:schemeClr>
                </a:solidFill>
                <a:latin typeface="Arial"/>
                <a:hlinkClick r:id="rId33"/>
              </a:rPr>
              <a:t>[66]</a:t>
            </a:r>
            <a:endParaRPr lang="en-US" sz="1100" dirty="0">
              <a:solidFill>
                <a:schemeClr val="accent2">
                  <a:lumMod val="60000"/>
                  <a:lumOff val="40000"/>
                </a:schemeClr>
              </a:solidFill>
              <a:latin typeface="Arial"/>
            </a:endParaRPr>
          </a:p>
          <a:p>
            <a:pPr>
              <a:buFont typeface="Arial"/>
              <a:buChar char="•"/>
            </a:pPr>
            <a:r>
              <a:rPr lang="en-US" sz="1100" dirty="0">
                <a:solidFill>
                  <a:schemeClr val="accent2">
                    <a:lumMod val="60000"/>
                    <a:lumOff val="40000"/>
                  </a:schemeClr>
                </a:solidFill>
                <a:latin typeface="Arial"/>
                <a:hlinkClick r:id="rId34" tooltip="Duck (food)"/>
              </a:rPr>
              <a:t>Roast duck</a:t>
            </a:r>
            <a:endParaRPr lang="en-US" sz="1100" dirty="0">
              <a:solidFill>
                <a:schemeClr val="accent2">
                  <a:lumMod val="60000"/>
                  <a:lumOff val="40000"/>
                </a:schemeClr>
              </a:solidFill>
              <a:latin typeface="Arial"/>
            </a:endParaRPr>
          </a:p>
          <a:p>
            <a:pPr>
              <a:buFont typeface="Arial"/>
              <a:buChar char="•"/>
            </a:pPr>
            <a:r>
              <a:rPr lang="en-US" sz="1100" dirty="0">
                <a:solidFill>
                  <a:schemeClr val="accent2">
                    <a:lumMod val="60000"/>
                    <a:lumOff val="40000"/>
                  </a:schemeClr>
                </a:solidFill>
                <a:latin typeface="Arial"/>
                <a:hlinkClick r:id="rId35" tooltip="Domestic goose"/>
              </a:rPr>
              <a:t>Roast goose</a:t>
            </a:r>
            <a:endParaRPr lang="en-US" sz="1100" dirty="0">
              <a:solidFill>
                <a:schemeClr val="accent2">
                  <a:lumMod val="60000"/>
                  <a:lumOff val="40000"/>
                </a:schemeClr>
              </a:solidFill>
              <a:latin typeface="Arial"/>
            </a:endParaRPr>
          </a:p>
          <a:p>
            <a:pPr>
              <a:buFont typeface="Arial"/>
              <a:buChar char="•"/>
            </a:pPr>
            <a:r>
              <a:rPr lang="en-US" sz="1100" dirty="0">
                <a:solidFill>
                  <a:schemeClr val="accent2">
                    <a:lumMod val="60000"/>
                    <a:lumOff val="40000"/>
                  </a:schemeClr>
                </a:solidFill>
                <a:latin typeface="Arial"/>
                <a:hlinkClick r:id="rId36" tooltip="Common pheasant"/>
              </a:rPr>
              <a:t>Roast pheasant</a:t>
            </a:r>
            <a:endParaRPr lang="en-US" sz="1100" dirty="0">
              <a:solidFill>
                <a:schemeClr val="accent2">
                  <a:lumMod val="60000"/>
                  <a:lumOff val="40000"/>
                </a:schemeClr>
              </a:solidFill>
              <a:latin typeface="Arial"/>
            </a:endParaRPr>
          </a:p>
          <a:p>
            <a:pPr>
              <a:buFont typeface="Arial"/>
              <a:buChar char="•"/>
            </a:pPr>
            <a:r>
              <a:rPr lang="en-US" sz="1100" dirty="0">
                <a:solidFill>
                  <a:schemeClr val="accent2">
                    <a:lumMod val="60000"/>
                    <a:lumOff val="40000"/>
                  </a:schemeClr>
                </a:solidFill>
                <a:latin typeface="Arial"/>
              </a:rPr>
              <a:t>Roast </a:t>
            </a:r>
            <a:r>
              <a:rPr lang="en-US" sz="1100" dirty="0">
                <a:solidFill>
                  <a:schemeClr val="accent2">
                    <a:lumMod val="60000"/>
                    <a:lumOff val="40000"/>
                  </a:schemeClr>
                </a:solidFill>
                <a:latin typeface="Arial"/>
                <a:hlinkClick r:id="rId37" tooltip="Parsnips"/>
              </a:rPr>
              <a:t>parsnips</a:t>
            </a:r>
            <a:r>
              <a:rPr lang="en-US" sz="1100" dirty="0">
                <a:solidFill>
                  <a:schemeClr val="accent2">
                    <a:lumMod val="60000"/>
                    <a:lumOff val="40000"/>
                  </a:schemeClr>
                </a:solidFill>
                <a:latin typeface="Arial"/>
              </a:rPr>
              <a:t> and </a:t>
            </a:r>
            <a:r>
              <a:rPr lang="en-US" sz="1100" dirty="0" smtClean="0">
                <a:solidFill>
                  <a:schemeClr val="accent2">
                    <a:lumMod val="60000"/>
                    <a:lumOff val="40000"/>
                  </a:schemeClr>
                </a:solidFill>
                <a:latin typeface="Arial"/>
                <a:hlinkClick r:id="rId38" tooltip="Carrots"/>
              </a:rPr>
              <a:t>car</a:t>
            </a:r>
            <a:r>
              <a:rPr lang="en-US" sz="1000" dirty="0" smtClean="0">
                <a:solidFill>
                  <a:schemeClr val="accent2">
                    <a:lumMod val="60000"/>
                    <a:lumOff val="40000"/>
                  </a:schemeClr>
                </a:solidFill>
                <a:latin typeface="Arial"/>
                <a:hlinkClick r:id="rId38" tooltip="Carrots"/>
              </a:rPr>
              <a:t>rots</a:t>
            </a:r>
            <a:endParaRPr lang="en-US" sz="1000" dirty="0">
              <a:solidFill>
                <a:schemeClr val="accent2">
                  <a:lumMod val="60000"/>
                  <a:lumOff val="40000"/>
                </a:schemeClr>
              </a:solidFill>
              <a:latin typeface="Arial"/>
            </a:endParaRPr>
          </a:p>
        </p:txBody>
      </p:sp>
    </p:spTree>
    <p:extLst>
      <p:ext uri="{BB962C8B-B14F-4D97-AF65-F5344CB8AC3E}">
        <p14:creationId xmlns:p14="http://schemas.microsoft.com/office/powerpoint/2010/main" val="3649166701"/>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548680"/>
            <a:ext cx="8229600" cy="1143000"/>
          </a:xfrm>
        </p:spPr>
        <p:txBody>
          <a:bodyPr>
            <a:normAutofit/>
          </a:bodyPr>
          <a:lstStyle/>
          <a:p>
            <a:pPr algn="ctr"/>
            <a:r>
              <a:rPr lang="it-IT" sz="4800" dirty="0" smtClean="0">
                <a:solidFill>
                  <a:srgbClr val="00B050"/>
                </a:solidFill>
              </a:rPr>
              <a:t>CULTURE</a:t>
            </a:r>
            <a:endParaRPr lang="it-IT" sz="4800" dirty="0">
              <a:solidFill>
                <a:srgbClr val="00B050"/>
              </a:solidFill>
            </a:endParaRPr>
          </a:p>
        </p:txBody>
      </p:sp>
      <p:sp>
        <p:nvSpPr>
          <p:cNvPr id="3" name="Segnaposto contenuto 2"/>
          <p:cNvSpPr>
            <a:spLocks noGrp="1"/>
          </p:cNvSpPr>
          <p:nvPr>
            <p:ph idx="1"/>
          </p:nvPr>
        </p:nvSpPr>
        <p:spPr/>
        <p:txBody>
          <a:bodyPr>
            <a:normAutofit fontScale="85000" lnSpcReduction="10000"/>
          </a:bodyPr>
          <a:lstStyle/>
          <a:p>
            <a:r>
              <a:rPr lang="en-US" dirty="0">
                <a:solidFill>
                  <a:srgbClr val="002060"/>
                </a:solidFill>
                <a:latin typeface="Guardian Text Egyptian Web"/>
              </a:rPr>
              <a:t>I don't know about you, but my Christmas is a ritual - a kind of secular religion. I try to take in a Messiah (failed to get to a performance this year, so listened to Beecham's overblown version on Radio 3); go to a </a:t>
            </a:r>
            <a:r>
              <a:rPr lang="en-US" dirty="0" err="1">
                <a:solidFill>
                  <a:srgbClr val="002060"/>
                </a:solidFill>
                <a:latin typeface="Guardian Text Egyptian Web"/>
              </a:rPr>
              <a:t>panto</a:t>
            </a:r>
            <a:r>
              <a:rPr lang="en-US" dirty="0">
                <a:solidFill>
                  <a:srgbClr val="002060"/>
                </a:solidFill>
                <a:latin typeface="Guardian Text Egyptian Web"/>
              </a:rPr>
              <a:t> with my son (excellent Dick Whittington at the Richmond theatre); and read A Christmas Carol for fun and self-improvement (Scrooge waking up and discovering that it is Christmas Day for me marks the official start of Christmas). I also listen to the Christmas Eve carol service from King's College, Cambridge, along with the rest of the Radio 4 nation, and watch a video of The Snowman (mawkish but necessary).When I told a friend that I was writing about Christmas culture, she </a:t>
            </a:r>
            <a:r>
              <a:rPr lang="en-US" dirty="0" err="1">
                <a:solidFill>
                  <a:srgbClr val="002060"/>
                </a:solidFill>
                <a:latin typeface="Guardian Text Egyptian Web"/>
              </a:rPr>
              <a:t>sympathised</a:t>
            </a:r>
            <a:r>
              <a:rPr lang="en-US" dirty="0">
                <a:solidFill>
                  <a:srgbClr val="002060"/>
                </a:solidFill>
                <a:latin typeface="Guardian Text Egyptian Web"/>
              </a:rPr>
              <a:t>: "Tricky job; there isn't any." Well, there is, but it's static: just as I ritualistically watch The Snowman with my teenage son on Christmas Eve in an attempt to re-create his lost infancy, to summon up Christmases past, so </a:t>
            </a:r>
            <a:r>
              <a:rPr lang="en-US" dirty="0">
                <a:solidFill>
                  <a:srgbClr val="002060"/>
                </a:solidFill>
                <a:latin typeface="Guardian Text Egyptian Web"/>
                <a:hlinkClick r:id="rId2"/>
              </a:rPr>
              <a:t>Christmas</a:t>
            </a:r>
            <a:r>
              <a:rPr lang="en-US" dirty="0">
                <a:solidFill>
                  <a:srgbClr val="002060"/>
                </a:solidFill>
                <a:latin typeface="Guardian Text Egyptian Web"/>
              </a:rPr>
              <a:t> represents a collective effort to freeze time</a:t>
            </a:r>
            <a:r>
              <a:rPr lang="en-US" dirty="0">
                <a:solidFill>
                  <a:srgbClr val="121212"/>
                </a:solidFill>
                <a:latin typeface="Guardian Text Egyptian Web"/>
              </a:rPr>
              <a:t>.</a:t>
            </a:r>
            <a:endParaRPr lang="en-US" b="0" i="0" dirty="0">
              <a:solidFill>
                <a:srgbClr val="121212"/>
              </a:solidFill>
              <a:effectLst/>
              <a:latin typeface="Guardian Text Egyptian Web"/>
            </a:endParaRPr>
          </a:p>
        </p:txBody>
      </p:sp>
    </p:spTree>
    <p:extLst>
      <p:ext uri="{BB962C8B-B14F-4D97-AF65-F5344CB8AC3E}">
        <p14:creationId xmlns:p14="http://schemas.microsoft.com/office/powerpoint/2010/main" val="3305294295"/>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Intreccio">
  <a:themeElements>
    <a:clrScheme name="Intreccio">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Luna">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reccio">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53</TotalTime>
  <Words>224</Words>
  <Application>Microsoft Office PowerPoint</Application>
  <PresentationFormat>Presentazione su schermo (4:3)</PresentationFormat>
  <Paragraphs>35</Paragraphs>
  <Slides>5</Slides>
  <Notes>1</Notes>
  <HiddenSlides>0</HiddenSlides>
  <MMClips>0</MMClips>
  <ScaleCrop>false</ScaleCrop>
  <HeadingPairs>
    <vt:vector size="4" baseType="variant">
      <vt:variant>
        <vt:lpstr>Tema</vt:lpstr>
      </vt:variant>
      <vt:variant>
        <vt:i4>1</vt:i4>
      </vt:variant>
      <vt:variant>
        <vt:lpstr>Titoli diapositive</vt:lpstr>
      </vt:variant>
      <vt:variant>
        <vt:i4>5</vt:i4>
      </vt:variant>
    </vt:vector>
  </HeadingPairs>
  <TitlesOfParts>
    <vt:vector size="6" baseType="lpstr">
      <vt:lpstr>Intreccio</vt:lpstr>
      <vt:lpstr>Presentazione standard di PowerPoint</vt:lpstr>
      <vt:lpstr> Eastern Orthodox icon of the birth of Christ by Saint Andrei Rublev, 15th century Nativity of Christ, medieval illustration from the Hortus deliciarumof Herrad of Landsberg (12th century) Adoration of the Shepherds (1622) by Gerard van Honthorst depicts the nativity of Jesus The nativity stories recounted in Matthew and Luke prompted early Christian writers to suggest various dates for the anniversary.[46] Although no date is indicated in the gospels, early Christians connected Jesus to the Sun through the use of such phrases as "Sun of righteousness."[46][47] The Romans marked the winter solstice on December 25.[27] The first recorded Christmas celebration was in Rome on December 25, 336.[48][49]Christmas played a role in the Arian controversy of the fourth century. After this controversy was played out, the prominence of the holiday declined. The feast regained prominence after 800, when Charlemagne was crowned emperor on Christmas Day. Associating it with drunkenness and other misbehavior, the Puritans banned Christmas during the Reformation.[50] It was restored as a legal holiday in 1660, but remained disreputable. In the early 19th century, Christmas was reconceived by Washington Irving, Charles Dickens, and other authors as a holiday emphasizing family, children, kind-heartedness, gift-giving, and Santa Claus.[5 </vt:lpstr>
      <vt:lpstr>Christmas traditions vary from country to country. Christmas celebrations for many nations include the installing and lighting of Christmas trees, the hanging of Advent wreaths, Christmas stockings, candy canes, setting out cookies and milk, and the creation of Nativity scenesdepicting the birth of Jesus Christ. Christmas carols may be sung and stories told about such figures as the Baby Jesus, St Nicholas, Santa Claus, Father Christmas, Christkind or Grandfather Frost. The sending and exchange of Christmas card greetings, observance of fasting and special religious observances such as a midnight Mass or Vespers on Christmas Eve, the burning of a Yule log, and the giving and receiving of presents. Along with Easter, Christmas is one of the most important periods on the Christian calendar, and is often closely connected to other holidays at this time of year, such as Advent, the Feast of the Immaculate Conception, St Nicholas Day, St. Stephen's Day, New Year's, and the Feast of the Epiphany.[1]  </vt:lpstr>
      <vt:lpstr>FOOD</vt:lpstr>
      <vt:lpstr>CULTURE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Alunno</dc:creator>
  <cp:lastModifiedBy>Alunno</cp:lastModifiedBy>
  <cp:revision>9</cp:revision>
  <dcterms:created xsi:type="dcterms:W3CDTF">2019-06-04T16:35:53Z</dcterms:created>
  <dcterms:modified xsi:type="dcterms:W3CDTF">2019-06-18T16:08:18Z</dcterms:modified>
</cp:coreProperties>
</file>