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sldIdLst>
    <p:sldId id="276" r:id="rId2"/>
    <p:sldId id="259" r:id="rId3"/>
    <p:sldId id="258" r:id="rId4"/>
    <p:sldId id="260" r:id="rId5"/>
    <p:sldId id="261" r:id="rId6"/>
    <p:sldId id="262" r:id="rId7"/>
    <p:sldId id="263" r:id="rId8"/>
    <p:sldId id="264" r:id="rId9"/>
    <p:sldId id="265" r:id="rId10"/>
    <p:sldId id="266" r:id="rId11"/>
    <p:sldId id="267" r:id="rId12"/>
    <p:sldId id="268" r:id="rId13"/>
    <p:sldId id="269" r:id="rId14"/>
    <p:sldId id="275" r:id="rId15"/>
    <p:sldId id="277" r:id="rId16"/>
    <p:sldId id="278" r:id="rId17"/>
    <p:sldId id="279" r:id="rId18"/>
    <p:sldId id="280" r:id="rId19"/>
    <p:sldId id="271" r:id="rId20"/>
    <p:sldId id="272" r:id="rId21"/>
    <p:sldId id="273" r:id="rId22"/>
    <p:sldId id="27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6358" autoAdjust="0"/>
    <p:restoredTop sz="94660"/>
  </p:normalViewPr>
  <p:slideViewPr>
    <p:cSldViewPr snapToGrid="0">
      <p:cViewPr varScale="1">
        <p:scale>
          <a:sx n="73" d="100"/>
          <a:sy n="73" d="100"/>
        </p:scale>
        <p:origin x="-978"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D7DE03-927D-40EF-99B5-A10FF92B3A18}" type="datetimeFigureOut">
              <a:rPr lang="it-IT" smtClean="0"/>
              <a:pPr/>
              <a:t>25/05/2018</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060ED9-2100-4062-8837-2C4F33F10735}"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pPr/>
              <a:t>5/25/2018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1B80C674-7DFC-42FE-B9CD-82963CDB1557}" type="datetimeFigureOut">
              <a:rPr lang="en-US" dirty="0"/>
              <a:pPr/>
              <a:t>5/25/2018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2076456F-F47D-4F25-8053-2A695DA0CA7D}" type="datetimeFigureOut">
              <a:rPr lang="en-US" dirty="0"/>
              <a:pPr/>
              <a:t>5/25/2018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it-IT" smtClean="0"/>
              <a:t>Fare clic per modificare lo stile del titolo</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5D6C7379-69CC-4837-9905-BEBA22830C8A}" type="datetimeFigureOut">
              <a:rPr lang="en-US" dirty="0"/>
              <a:pPr/>
              <a:t>5/25/2018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49EB8B7E-8AEE-4F10-BFEE-C999AD004D36}" type="datetimeFigureOut">
              <a:rPr lang="en-US" dirty="0"/>
              <a:pPr/>
              <a:t>5/25/2018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it-IT" smtClean="0"/>
              <a:t>Fare clic per modificare lo stile del titolo</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it-IT" smtClean="0"/>
              <a:t>Modifica gli stili del testo dello schema</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it-IT" smtClean="0"/>
              <a:t>Modifica gli stili del testo dello schema</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3" name="Date Placeholder 2"/>
          <p:cNvSpPr>
            <a:spLocks noGrp="1"/>
          </p:cNvSpPr>
          <p:nvPr>
            <p:ph type="dt" sz="half" idx="10"/>
          </p:nvPr>
        </p:nvSpPr>
        <p:spPr/>
        <p:txBody>
          <a:bodyPr/>
          <a:lstStyle/>
          <a:p>
            <a:fld id="{8668F3F9-58BC-440B-B37B-805B9055EF92}" type="datetimeFigureOut">
              <a:rPr lang="en-US" dirty="0"/>
              <a:pPr/>
              <a:t>5/25/2018</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it-IT" smtClean="0"/>
              <a:t>Fare clic per modificare lo stile del titolo</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3" name="Date Placeholder 2"/>
          <p:cNvSpPr>
            <a:spLocks noGrp="1"/>
          </p:cNvSpPr>
          <p:nvPr>
            <p:ph type="dt" sz="half" idx="10"/>
          </p:nvPr>
        </p:nvSpPr>
        <p:spPr/>
        <p:txBody>
          <a:bodyPr/>
          <a:lstStyle/>
          <a:p>
            <a:fld id="{0D5A53AF-48EA-489D-8260-9DCAB666386A}" type="datetimeFigureOut">
              <a:rPr lang="en-US" dirty="0"/>
              <a:pPr/>
              <a:t>5/25/2018</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pPr/>
              <a:t>5/25/2018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pPr/>
              <a:t>5/25/2018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pPr/>
              <a:t>5/25/2018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it-IT" smtClean="0"/>
              <a:t>Fare clic per modificare lo stile del titolo</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pPr/>
              <a:t>5/25/2018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pPr/>
              <a:t>5/25/2018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1120000" y="2505075"/>
            <a:ext cx="5025216"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it-IT" smtClean="0"/>
              <a:t>Modifica gli stili del testo dello schema</a:t>
            </a:r>
          </a:p>
        </p:txBody>
      </p:sp>
      <p:sp>
        <p:nvSpPr>
          <p:cNvPr id="6" name="Content Placeholder 5"/>
          <p:cNvSpPr>
            <a:spLocks noGrp="1"/>
          </p:cNvSpPr>
          <p:nvPr>
            <p:ph sz="quarter" idx="4"/>
          </p:nvPr>
        </p:nvSpPr>
        <p:spPr>
          <a:xfrm>
            <a:off x="6319840" y="2505075"/>
            <a:ext cx="503554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pPr/>
              <a:t>5/25/2018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pPr/>
              <a:t>5/25/2018</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pPr/>
              <a:t>5/25/2018</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F7D1BD23-6E54-4D9D-AD88-A2813C73CC25}" type="datetimeFigureOut">
              <a:rPr lang="en-US" dirty="0"/>
              <a:pPr/>
              <a:t>5/25/2018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1471A834-4F3C-4AF9-9C74-05EC35A0F292}" type="datetimeFigureOut">
              <a:rPr lang="en-US" dirty="0"/>
              <a:pPr/>
              <a:t>5/25/2018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pPr/>
              <a:t>5/25/2018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hyperlink" Target="https://it.wikipedia.org/wiki/Peceneghi" TargetMode="External"/><Relationship Id="rId3" Type="http://schemas.openxmlformats.org/officeDocument/2006/relationships/hyperlink" Target="https://it.wikipedia.org/wiki/Khanato" TargetMode="External"/><Relationship Id="rId7" Type="http://schemas.openxmlformats.org/officeDocument/2006/relationships/hyperlink" Target="https://it.wikipedia.org/wiki/Magiari" TargetMode="External"/><Relationship Id="rId2" Type="http://schemas.openxmlformats.org/officeDocument/2006/relationships/hyperlink" Target="https://it.wikipedia.org/wiki/630" TargetMode="External"/><Relationship Id="rId1" Type="http://schemas.openxmlformats.org/officeDocument/2006/relationships/slideLayout" Target="../slideLayouts/slideLayout2.xml"/><Relationship Id="rId6" Type="http://schemas.openxmlformats.org/officeDocument/2006/relationships/hyperlink" Target="https://it.wikipedia.org/wiki/Cazari" TargetMode="External"/><Relationship Id="rId5" Type="http://schemas.openxmlformats.org/officeDocument/2006/relationships/hyperlink" Target="https://it.wikipedia.org/wiki/668" TargetMode="External"/><Relationship Id="rId4" Type="http://schemas.openxmlformats.org/officeDocument/2006/relationships/hyperlink" Target="https://it.wikipedia.org/wiki/Proto-bulgari"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endParaRPr lang="it-IT" sz="8000" dirty="0"/>
          </a:p>
        </p:txBody>
      </p:sp>
      <p:pic>
        <p:nvPicPr>
          <p:cNvPr id="5" name="Segnaposto contenuto 4" descr="ukraine-flag.jpg"/>
          <p:cNvPicPr>
            <a:picLocks noGrp="1" noChangeAspect="1"/>
          </p:cNvPicPr>
          <p:nvPr>
            <p:ph idx="1"/>
          </p:nvPr>
        </p:nvPicPr>
        <p:blipFill>
          <a:blip r:embed="rId2"/>
          <a:stretch>
            <a:fillRect/>
          </a:stretch>
        </p:blipFill>
        <p:spPr>
          <a:xfrm>
            <a:off x="0" y="0"/>
            <a:ext cx="12192000" cy="7328264"/>
          </a:xfrm>
        </p:spPr>
      </p:pic>
      <p:sp>
        <p:nvSpPr>
          <p:cNvPr id="6" name="Segnaposto testo 5"/>
          <p:cNvSpPr>
            <a:spLocks noGrp="1"/>
          </p:cNvSpPr>
          <p:nvPr>
            <p:ph type="body" sz="half" idx="2"/>
          </p:nvPr>
        </p:nvSpPr>
        <p:spPr>
          <a:xfrm>
            <a:off x="4167051" y="3069771"/>
            <a:ext cx="3801292" cy="1593669"/>
          </a:xfrm>
        </p:spPr>
        <p:txBody>
          <a:bodyPr>
            <a:normAutofit fontScale="85000" lnSpcReduction="10000"/>
          </a:bodyPr>
          <a:lstStyle/>
          <a:p>
            <a:r>
              <a:rPr lang="it-IT" sz="9600" b="1" dirty="0" smtClean="0">
                <a:ln w="12700">
                  <a:solidFill>
                    <a:schemeClr val="tx2">
                      <a:satMod val="155000"/>
                    </a:schemeClr>
                  </a:solidFill>
                  <a:prstDash val="solid"/>
                </a:ln>
                <a:solidFill>
                  <a:schemeClr val="bg2">
                    <a:tint val="85000"/>
                    <a:satMod val="155000"/>
                  </a:schemeClr>
                </a:solidFill>
                <a:effectLst>
                  <a:outerShdw blurRad="38100" dist="38100" dir="2700000" algn="tl">
                    <a:srgbClr val="000000">
                      <a:alpha val="43137"/>
                    </a:srgbClr>
                  </a:outerShdw>
                </a:effectLst>
              </a:rPr>
              <a:t>Ucraina</a:t>
            </a:r>
            <a:endParaRPr lang="it-IT" sz="9600" b="1" dirty="0">
              <a:solidFill>
                <a:srgbClr val="FF0000"/>
              </a:solidFill>
              <a:effectLst>
                <a:outerShdw blurRad="38100" dist="38100" dir="2700000" algn="tl">
                  <a:srgbClr val="000000">
                    <a:alpha val="43137"/>
                  </a:srgbClr>
                </a:outerShdw>
              </a:effectLst>
            </a:endParaRPr>
          </a:p>
        </p:txBody>
      </p:sp>
      <p:cxnSp>
        <p:nvCxnSpPr>
          <p:cNvPr id="8" name="Connettore 2 7"/>
          <p:cNvCxnSpPr/>
          <p:nvPr/>
        </p:nvCxnSpPr>
        <p:spPr>
          <a:xfrm>
            <a:off x="2090057" y="1384663"/>
            <a:ext cx="26129" cy="13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Stella a 5 punte 18"/>
          <p:cNvSpPr/>
          <p:nvPr/>
        </p:nvSpPr>
        <p:spPr>
          <a:xfrm>
            <a:off x="1658983" y="901337"/>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Stella a 5 punte 19"/>
          <p:cNvSpPr/>
          <p:nvPr/>
        </p:nvSpPr>
        <p:spPr>
          <a:xfrm>
            <a:off x="9065623" y="901338"/>
            <a:ext cx="888274" cy="9405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Bernard MT Condensed" panose="02050806060905020404" pitchFamily="18" charset="0"/>
              </a:rPr>
              <a:t>PARTE STORICA</a:t>
            </a:r>
            <a:endParaRPr lang="it-IT" dirty="0">
              <a:latin typeface="Bernard MT Condensed" panose="02050806060905020404" pitchFamily="18" charset="0"/>
            </a:endParaRPr>
          </a:p>
        </p:txBody>
      </p:sp>
      <p:sp>
        <p:nvSpPr>
          <p:cNvPr id="3" name="Segnaposto contenuto 2"/>
          <p:cNvSpPr>
            <a:spLocks noGrp="1"/>
          </p:cNvSpPr>
          <p:nvPr>
            <p:ph idx="1"/>
          </p:nvPr>
        </p:nvSpPr>
        <p:spPr>
          <a:xfrm>
            <a:off x="278295" y="1489166"/>
            <a:ext cx="11542643" cy="4454434"/>
          </a:xfrm>
        </p:spPr>
        <p:txBody>
          <a:bodyPr>
            <a:normAutofit/>
          </a:bodyPr>
          <a:lstStyle/>
          <a:p>
            <a:pPr>
              <a:buNone/>
            </a:pPr>
            <a:endParaRPr lang="it-IT" dirty="0"/>
          </a:p>
          <a:p>
            <a:r>
              <a:rPr lang="it-IT" dirty="0">
                <a:solidFill>
                  <a:srgbClr val="FFFF00"/>
                </a:solidFill>
              </a:rPr>
              <a:t>Intorno al </a:t>
            </a:r>
            <a:r>
              <a:rPr lang="it-IT" dirty="0">
                <a:solidFill>
                  <a:srgbClr val="FFFF00"/>
                </a:solidFill>
                <a:hlinkClick r:id="rId2" tooltip="630"/>
              </a:rPr>
              <a:t>630</a:t>
            </a:r>
            <a:r>
              <a:rPr lang="it-IT" dirty="0">
                <a:solidFill>
                  <a:srgbClr val="FFFF00"/>
                </a:solidFill>
              </a:rPr>
              <a:t> l'attuale Ucraina orientale divenne il territorio del </a:t>
            </a:r>
            <a:r>
              <a:rPr lang="it-IT" dirty="0">
                <a:solidFill>
                  <a:srgbClr val="FFFF00"/>
                </a:solidFill>
                <a:hlinkClick r:id="rId3" tooltip="Khanato"/>
              </a:rPr>
              <a:t>canato</a:t>
            </a:r>
            <a:r>
              <a:rPr lang="it-IT" dirty="0">
                <a:solidFill>
                  <a:srgbClr val="FFFF00"/>
                </a:solidFill>
              </a:rPr>
              <a:t> dei </a:t>
            </a:r>
            <a:r>
              <a:rPr lang="it-IT" dirty="0">
                <a:solidFill>
                  <a:srgbClr val="FFFF00"/>
                </a:solidFill>
                <a:hlinkClick r:id="rId4" tooltip="Proto-bulgari"/>
              </a:rPr>
              <a:t>Proto-bulgari</a:t>
            </a:r>
            <a:r>
              <a:rPr lang="it-IT" dirty="0">
                <a:solidFill>
                  <a:srgbClr val="FFFF00"/>
                </a:solidFill>
              </a:rPr>
              <a:t>. Nel </a:t>
            </a:r>
            <a:r>
              <a:rPr lang="it-IT" dirty="0">
                <a:solidFill>
                  <a:srgbClr val="FFFF00"/>
                </a:solidFill>
                <a:hlinkClick r:id="rId5" tooltip="668"/>
              </a:rPr>
              <a:t>668</a:t>
            </a:r>
            <a:r>
              <a:rPr lang="it-IT" dirty="0">
                <a:solidFill>
                  <a:srgbClr val="FFFF00"/>
                </a:solidFill>
              </a:rPr>
              <a:t> i Bulgari vennero a loro volta espulsi dai </a:t>
            </a:r>
            <a:r>
              <a:rPr lang="it-IT" dirty="0" err="1">
                <a:solidFill>
                  <a:srgbClr val="FFFF00"/>
                </a:solidFill>
                <a:hlinkClick r:id="rId6" tooltip="Cazari"/>
              </a:rPr>
              <a:t>Cazari</a:t>
            </a:r>
            <a:r>
              <a:rPr lang="it-IT" dirty="0">
                <a:solidFill>
                  <a:srgbClr val="FFFF00"/>
                </a:solidFill>
              </a:rPr>
              <a:t>, che diedero vita ad un canato durato alcuni secoli e nell'area dell'ucraina orientale si insediarono i </a:t>
            </a:r>
            <a:r>
              <a:rPr lang="it-IT" dirty="0">
                <a:solidFill>
                  <a:srgbClr val="FFFF00"/>
                </a:solidFill>
                <a:hlinkClick r:id="rId7" tooltip="Magiari"/>
              </a:rPr>
              <a:t>Magiari</a:t>
            </a:r>
            <a:r>
              <a:rPr lang="it-IT" dirty="0">
                <a:solidFill>
                  <a:srgbClr val="FFFF00"/>
                </a:solidFill>
              </a:rPr>
              <a:t> alleati dei </a:t>
            </a:r>
            <a:r>
              <a:rPr lang="it-IT" dirty="0" err="1">
                <a:solidFill>
                  <a:srgbClr val="FFFF00"/>
                </a:solidFill>
              </a:rPr>
              <a:t>Cazari</a:t>
            </a:r>
            <a:r>
              <a:rPr lang="it-IT" dirty="0">
                <a:solidFill>
                  <a:srgbClr val="FFFF00"/>
                </a:solidFill>
              </a:rPr>
              <a:t>, provenienti dalle zone uraliche e che chiamarono la zona </a:t>
            </a:r>
            <a:r>
              <a:rPr lang="it-IT" dirty="0" err="1">
                <a:solidFill>
                  <a:srgbClr val="FFFF00"/>
                </a:solidFill>
              </a:rPr>
              <a:t>Levédia</a:t>
            </a:r>
            <a:r>
              <a:rPr lang="it-IT" dirty="0">
                <a:solidFill>
                  <a:srgbClr val="FFFF00"/>
                </a:solidFill>
              </a:rPr>
              <a:t>. Tuttavia intorno al IX secolo, nell'area dell'attuale Ucraina l'arrivo dei </a:t>
            </a:r>
            <a:r>
              <a:rPr lang="it-IT" dirty="0">
                <a:solidFill>
                  <a:srgbClr val="FFFF00"/>
                </a:solidFill>
                <a:hlinkClick r:id="rId8" tooltip="Peceneghi"/>
              </a:rPr>
              <a:t>Peceneghi</a:t>
            </a:r>
            <a:r>
              <a:rPr lang="it-IT" dirty="0">
                <a:solidFill>
                  <a:srgbClr val="FFFF00"/>
                </a:solidFill>
              </a:rPr>
              <a:t>, organizzati in otto principati tribali, provocò due spostamenti del popolo magiaro prima per circa 70 anni nell'area chiamata da loro stessi </a:t>
            </a:r>
            <a:r>
              <a:rPr lang="it-IT" dirty="0" err="1">
                <a:solidFill>
                  <a:srgbClr val="FFFF00"/>
                </a:solidFill>
              </a:rPr>
              <a:t>Etelköz</a:t>
            </a:r>
            <a:r>
              <a:rPr lang="it-IT" dirty="0">
                <a:solidFill>
                  <a:srgbClr val="FFFF00"/>
                </a:solidFill>
              </a:rPr>
              <a:t> e poi l'attraversamento dei </a:t>
            </a:r>
            <a:r>
              <a:rPr lang="it-IT" dirty="0" smtClean="0">
                <a:solidFill>
                  <a:srgbClr val="FFFF00"/>
                </a:solidFill>
              </a:rPr>
              <a:t>C</a:t>
            </a:r>
            <a:r>
              <a:rPr lang="it-IT" dirty="0" smtClean="0">
                <a:solidFill>
                  <a:srgbClr val="FFFF00"/>
                </a:solidFill>
              </a:rPr>
              <a:t>arpazi.</a:t>
            </a:r>
            <a:endParaRPr lang="it-IT" dirty="0">
              <a:solidFill>
                <a:srgbClr val="FFFF00"/>
              </a:solidFill>
            </a:endParaRPr>
          </a:p>
          <a:p>
            <a:endParaRPr lang="it-IT" dirty="0"/>
          </a:p>
        </p:txBody>
      </p:sp>
    </p:spTree>
    <p:extLst>
      <p:ext uri="{BB962C8B-B14F-4D97-AF65-F5344CB8AC3E}">
        <p14:creationId xmlns:p14="http://schemas.microsoft.com/office/powerpoint/2010/main" xmlns="" val="1925372763"/>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02365" y="470262"/>
            <a:ext cx="7739270" cy="5381898"/>
          </a:xfrm>
        </p:spPr>
        <p:txBody>
          <a:bodyPr>
            <a:normAutofit fontScale="90000"/>
          </a:bodyPr>
          <a:lstStyle/>
          <a:p>
            <a:r>
              <a:rPr lang="it-IT" dirty="0" smtClean="0">
                <a:latin typeface="Bernard MT Condensed" panose="02050806060905020404" pitchFamily="18" charset="0"/>
              </a:rPr>
              <a:t>LA POPOLAZIONE</a:t>
            </a:r>
            <a:br>
              <a:rPr lang="it-IT" dirty="0" smtClean="0">
                <a:latin typeface="Bernard MT Condensed" panose="02050806060905020404" pitchFamily="18" charset="0"/>
              </a:rPr>
            </a:br>
            <a:r>
              <a:rPr lang="it-IT" sz="4400" dirty="0" smtClean="0">
                <a:latin typeface="Bernard MT Condensed" panose="02050806060905020404" pitchFamily="18" charset="0"/>
              </a:rPr>
              <a:t>L’UCRAINA CONTA 45 MILIONI DI ABITANTI ,UN NUMERO IN DIMINUZIONE SIA CAUSA DELLA BASSA NATALITA’ SIA PER L’EMIGRAZIONE.LA POPOLAZIONE SI CONCENTRA NELLE AREE URBANE.IL 78% DEGLI ABITANTI SONO UCRAINI,MENTRE I RUSSI SONO OLTRE IL 17%, AFFIANCATI DA ALTRE MINORANZE LINGUISTICHE (BIELORUSSI,TARTARI).</a:t>
            </a:r>
            <a:endParaRPr lang="it-IT" dirty="0">
              <a:latin typeface="Bernard MT Condensed" panose="02050806060905020404" pitchFamily="18" charset="0"/>
            </a:endParaRPr>
          </a:p>
        </p:txBody>
      </p:sp>
    </p:spTree>
    <p:extLst>
      <p:ext uri="{BB962C8B-B14F-4D97-AF65-F5344CB8AC3E}">
        <p14:creationId xmlns:p14="http://schemas.microsoft.com/office/powerpoint/2010/main" xmlns="" val="1198689845"/>
      </p:ext>
    </p:extLst>
  </p:cSld>
  <p:clrMapOvr>
    <a:masterClrMapping/>
  </p:clrMapOvr>
  <p:transition spd="slow">
    <p:comb/>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56709" y="155575"/>
            <a:ext cx="6449242" cy="1130300"/>
          </a:xfrm>
        </p:spPr>
        <p:txBody>
          <a:bodyPr>
            <a:normAutofit/>
          </a:bodyPr>
          <a:lstStyle/>
          <a:p>
            <a:r>
              <a:rPr lang="it-IT" dirty="0" smtClean="0">
                <a:solidFill>
                  <a:srgbClr val="FF0000"/>
                </a:solidFill>
              </a:rPr>
              <a:t>LA </a:t>
            </a:r>
            <a:r>
              <a:rPr lang="it-IT" dirty="0" err="1" smtClean="0">
                <a:solidFill>
                  <a:srgbClr val="FF0000"/>
                </a:solidFill>
              </a:rPr>
              <a:t>CAPITALE…KIEV</a:t>
            </a:r>
            <a:endParaRPr lang="it-IT" dirty="0">
              <a:solidFill>
                <a:srgbClr val="FF0000"/>
              </a:solidFill>
            </a:endParaRPr>
          </a:p>
        </p:txBody>
      </p:sp>
      <p:pic>
        <p:nvPicPr>
          <p:cNvPr id="4" name="Segnaposto contenuto 3" descr="Sint-Michielsklooster (&lt;strong&gt;Kiev&lt;/strong&gt;) - Wikipedia"/>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98783" y="1749565"/>
            <a:ext cx="11410121" cy="4425947"/>
          </a:xfrm>
        </p:spPr>
      </p:pic>
    </p:spTree>
    <p:extLst>
      <p:ext uri="{BB962C8B-B14F-4D97-AF65-F5344CB8AC3E}">
        <p14:creationId xmlns:p14="http://schemas.microsoft.com/office/powerpoint/2010/main" xmlns="" val="2198761075"/>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57600" y="409575"/>
            <a:ext cx="6321480" cy="1001090"/>
          </a:xfrm>
        </p:spPr>
        <p:txBody>
          <a:bodyPr/>
          <a:lstStyle/>
          <a:p>
            <a:r>
              <a:rPr lang="it-IT"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L’economia</a:t>
            </a:r>
            <a:endParaRPr lang="it-IT" dirty="0"/>
          </a:p>
        </p:txBody>
      </p:sp>
      <p:sp>
        <p:nvSpPr>
          <p:cNvPr id="3" name="Segnaposto contenuto 2"/>
          <p:cNvSpPr>
            <a:spLocks noGrp="1"/>
          </p:cNvSpPr>
          <p:nvPr>
            <p:ph idx="1"/>
          </p:nvPr>
        </p:nvSpPr>
        <p:spPr>
          <a:xfrm>
            <a:off x="279345" y="1619794"/>
            <a:ext cx="11268075" cy="3840480"/>
          </a:xfrm>
        </p:spPr>
        <p:txBody>
          <a:bodyPr>
            <a:normAutofit fontScale="92500" lnSpcReduction="20000"/>
          </a:bodyPr>
          <a:lstStyle/>
          <a:p>
            <a:r>
              <a:rPr lang="it-IT" dirty="0">
                <a:solidFill>
                  <a:srgbClr val="FFFF00"/>
                </a:solidFill>
              </a:rPr>
              <a:t>Dopo il crollo del sistema sovietico, cui era fortemente integrato, nonostante le grandi potenzialità economiche, il paese ha conosciuto un periodo di grave recessione. L’industria pesante, in passato il settore di punta dello sviluppo ucraino, ha risentito dell’obsolescenza degli impianti ma anche dell’aumento del deficit energetico, in cui ha avuto un importante ruolo il grave incidente alla centrale di </a:t>
            </a:r>
            <a:r>
              <a:rPr lang="it-IT" dirty="0" err="1">
                <a:solidFill>
                  <a:srgbClr val="FFFF00"/>
                </a:solidFill>
              </a:rPr>
              <a:t>Černobyl</a:t>
            </a:r>
            <a:r>
              <a:rPr lang="it-IT" dirty="0">
                <a:solidFill>
                  <a:srgbClr val="FFFF00"/>
                </a:solidFill>
              </a:rPr>
              <a:t> del 1986. Gli aiuti del Fondo monetario internazionale e della Banca Mondiale sono stati più volte sospesi a causa della lentezza del processo di liberalizzazione economica avviato nel paese dopo l’indipendenza. La grave instabilità politica di cui il paese ha sofferto non ha facilitato peraltro l’investimento estero.</a:t>
            </a:r>
          </a:p>
          <a:p>
            <a:r>
              <a:rPr lang="it-IT" dirty="0">
                <a:solidFill>
                  <a:srgbClr val="FFFF00"/>
                </a:solidFill>
              </a:rPr>
              <a:t>Nel 2006 il prodotto interno lordo fu di 106.469 milioni di dollari USA, equivalenti a un PIL pro capite di 2.275,60 dollari. Il tasso di disoccupazione è dell’8,6% (2004).</a:t>
            </a:r>
          </a:p>
          <a:p>
            <a:endParaRPr lang="it-IT" dirty="0"/>
          </a:p>
        </p:txBody>
      </p:sp>
    </p:spTree>
    <p:extLst>
      <p:ext uri="{BB962C8B-B14F-4D97-AF65-F5344CB8AC3E}">
        <p14:creationId xmlns:p14="http://schemas.microsoft.com/office/powerpoint/2010/main" xmlns="" val="3092290863"/>
      </p:ext>
    </p:extLst>
  </p:cSld>
  <p:clrMapOvr>
    <a:masterClrMapping/>
  </p:clrMapOvr>
  <p:transition spd="slow">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435531" y="169818"/>
            <a:ext cx="5669279" cy="707886"/>
          </a:xfrm>
          <a:prstGeom prst="rect">
            <a:avLst/>
          </a:prstGeom>
          <a:noFill/>
        </p:spPr>
        <p:txBody>
          <a:bodyPr wrap="square" rtlCol="0">
            <a:spAutoFit/>
          </a:bodyPr>
          <a:lstStyle/>
          <a:p>
            <a:r>
              <a:rPr lang="it-IT" sz="4000" spc="300" dirty="0" smtClean="0">
                <a:solidFill>
                  <a:srgbClr val="FF0000"/>
                </a:solidFill>
                <a:effectLst>
                  <a:outerShdw blurRad="38100" dist="38100" dir="2700000" algn="tl">
                    <a:srgbClr val="000000">
                      <a:alpha val="43137"/>
                    </a:srgbClr>
                  </a:outerShdw>
                </a:effectLst>
              </a:rPr>
              <a:t>Programma di viaggio</a:t>
            </a:r>
            <a:endParaRPr lang="it-IT" sz="4000" spc="300" dirty="0">
              <a:solidFill>
                <a:srgbClr val="FF0000"/>
              </a:solidFill>
              <a:effectLst>
                <a:outerShdw blurRad="38100" dist="38100" dir="2700000" algn="tl">
                  <a:srgbClr val="000000">
                    <a:alpha val="43137"/>
                  </a:srgbClr>
                </a:outerShdw>
              </a:effectLst>
            </a:endParaRPr>
          </a:p>
        </p:txBody>
      </p:sp>
      <p:sp>
        <p:nvSpPr>
          <p:cNvPr id="7" name="Rettangolo 6"/>
          <p:cNvSpPr/>
          <p:nvPr/>
        </p:nvSpPr>
        <p:spPr>
          <a:xfrm>
            <a:off x="0" y="981781"/>
            <a:ext cx="5865580" cy="707886"/>
          </a:xfrm>
          <a:prstGeom prst="rect">
            <a:avLst/>
          </a:prstGeom>
          <a:noFill/>
        </p:spPr>
        <p:txBody>
          <a:bodyPr wrap="none" lIns="91440" tIns="45720" rIns="91440" bIns="45720">
            <a:spAutoFit/>
          </a:bodyPr>
          <a:lstStyle/>
          <a:p>
            <a:pPr algn="ctr"/>
            <a:r>
              <a:rPr lang="it-IT"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Volo and. e rit. A persona prezzo totale: </a:t>
            </a:r>
            <a:r>
              <a:rPr lang="it-IT"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euro 230,00</a:t>
            </a:r>
          </a:p>
          <a:p>
            <a:pPr algn="ctr"/>
            <a:endParaRPr lang="it-IT"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CasellaDiTesto 7"/>
          <p:cNvSpPr txBox="1"/>
          <p:nvPr/>
        </p:nvSpPr>
        <p:spPr>
          <a:xfrm>
            <a:off x="156754" y="1567543"/>
            <a:ext cx="1658983" cy="369332"/>
          </a:xfrm>
          <a:prstGeom prst="rect">
            <a:avLst/>
          </a:prstGeom>
          <a:noFill/>
        </p:spPr>
        <p:txBody>
          <a:bodyPr wrap="square" rtlCol="0">
            <a:spAutoFit/>
          </a:bodyPr>
          <a:lstStyle/>
          <a:p>
            <a:r>
              <a:rPr lang="it-IT" dirty="0" smtClean="0">
                <a:solidFill>
                  <a:srgbClr val="FF0000"/>
                </a:solidFill>
              </a:rPr>
              <a:t>1°giorno:</a:t>
            </a:r>
            <a:endParaRPr lang="it-IT" dirty="0">
              <a:solidFill>
                <a:srgbClr val="FF0000"/>
              </a:solidFill>
            </a:endParaRPr>
          </a:p>
        </p:txBody>
      </p:sp>
      <p:sp>
        <p:nvSpPr>
          <p:cNvPr id="9" name="Rettangolo 8"/>
          <p:cNvSpPr/>
          <p:nvPr/>
        </p:nvSpPr>
        <p:spPr>
          <a:xfrm>
            <a:off x="1005841" y="1554480"/>
            <a:ext cx="11186160" cy="707886"/>
          </a:xfrm>
          <a:prstGeom prst="rect">
            <a:avLst/>
          </a:prstGeom>
          <a:noFill/>
        </p:spPr>
        <p:txBody>
          <a:bodyPr wrap="square" lIns="91440" tIns="45720" rIns="91440" bIns="45720">
            <a:spAutoFit/>
          </a:bodyPr>
          <a:lstStyle/>
          <a:p>
            <a:pPr algn="ctr"/>
            <a:r>
              <a:rPr lang="it-IT" sz="2000" b="1" cap="none"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Partenza da Napoli ore 6:00-9:00 arrivo ore 11:00-16:</a:t>
            </a:r>
            <a:r>
              <a:rPr lang="it-IT" sz="2000" b="1" cap="none" spc="100" dirty="0" err="1"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00.Viaggio</a:t>
            </a:r>
            <a:r>
              <a:rPr lang="it-IT" sz="2000" b="1" cap="none"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 per la città di Kiev,arrivo in hotel (</a:t>
            </a:r>
            <a:r>
              <a:rPr lang="it-IT" sz="2000" b="1" cap="none" spc="100" dirty="0" err="1"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Hermitage-Boutique</a:t>
            </a:r>
            <a:r>
              <a:rPr lang="it-IT" sz="2000" b="1" cap="none"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 Hotel)ore 19:00</a:t>
            </a:r>
            <a:endParaRPr lang="it-IT" sz="20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10" name="CasellaDiTesto 9"/>
          <p:cNvSpPr txBox="1"/>
          <p:nvPr/>
        </p:nvSpPr>
        <p:spPr>
          <a:xfrm>
            <a:off x="-1" y="2299062"/>
            <a:ext cx="1449977" cy="369332"/>
          </a:xfrm>
          <a:prstGeom prst="rect">
            <a:avLst/>
          </a:prstGeom>
          <a:noFill/>
        </p:spPr>
        <p:txBody>
          <a:bodyPr wrap="square" rtlCol="0">
            <a:spAutoFit/>
          </a:bodyPr>
          <a:lstStyle/>
          <a:p>
            <a:r>
              <a:rPr lang="it-IT" dirty="0" smtClean="0">
                <a:solidFill>
                  <a:srgbClr val="FF0000"/>
                </a:solidFill>
              </a:rPr>
              <a:t>2°giorno:</a:t>
            </a:r>
            <a:endParaRPr lang="it-IT" dirty="0">
              <a:solidFill>
                <a:srgbClr val="FF0000"/>
              </a:solidFill>
            </a:endParaRPr>
          </a:p>
        </p:txBody>
      </p:sp>
      <p:sp>
        <p:nvSpPr>
          <p:cNvPr id="11" name="Rettangolo 10"/>
          <p:cNvSpPr/>
          <p:nvPr/>
        </p:nvSpPr>
        <p:spPr>
          <a:xfrm>
            <a:off x="900953" y="2312126"/>
            <a:ext cx="11291047" cy="1015663"/>
          </a:xfrm>
          <a:prstGeom prst="rect">
            <a:avLst/>
          </a:prstGeom>
          <a:noFill/>
        </p:spPr>
        <p:txBody>
          <a:bodyPr wrap="square" lIns="91440" tIns="45720" rIns="91440" bIns="45720">
            <a:spAutoFit/>
          </a:bodyPr>
          <a:lstStyle/>
          <a:p>
            <a:pPr algn="ctr"/>
            <a:r>
              <a:rPr lang="it-IT" sz="20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Ore 9:00 si parte per il  parco del Monastero delle Grotte(Prezzo ,guida privata euro 20.00 a persona.)Uscita da Parco ore 11:00,per il pranzo si mangia al </a:t>
            </a:r>
            <a:r>
              <a:rPr lang="it-IT" sz="2000" b="1" spc="100" dirty="0" err="1"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al</a:t>
            </a:r>
            <a:r>
              <a:rPr lang="it-IT" sz="20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 ristorante </a:t>
            </a:r>
            <a:r>
              <a:rPr lang="it-IT" sz="2000" b="1" spc="100" dirty="0" err="1"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Spotykach</a:t>
            </a:r>
            <a:r>
              <a:rPr lang="it-IT" sz="20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.Dalle ore 15:00 alle ore 17:00 visita all’</a:t>
            </a:r>
            <a:r>
              <a:rPr lang="it-IT" sz="2000" b="1" spc="100" dirty="0" err="1"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Ocenarium</a:t>
            </a:r>
            <a:r>
              <a:rPr lang="it-IT" sz="20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 </a:t>
            </a:r>
            <a:r>
              <a:rPr lang="it-IT" sz="2000" b="1" spc="100" dirty="0" err="1"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Sea</a:t>
            </a:r>
            <a:r>
              <a:rPr lang="it-IT" sz="20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 </a:t>
            </a:r>
            <a:r>
              <a:rPr lang="it-IT" sz="2000" b="1" spc="100" dirty="0" err="1"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Fairy</a:t>
            </a:r>
            <a:r>
              <a:rPr lang="it-IT" sz="20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 Tale(prezzo a persona euro 25.00</a:t>
            </a:r>
          </a:p>
        </p:txBody>
      </p:sp>
      <p:sp>
        <p:nvSpPr>
          <p:cNvPr id="12" name="CasellaDiTesto 11"/>
          <p:cNvSpPr txBox="1"/>
          <p:nvPr/>
        </p:nvSpPr>
        <p:spPr>
          <a:xfrm>
            <a:off x="261258" y="3422469"/>
            <a:ext cx="11930742" cy="923330"/>
          </a:xfrm>
          <a:prstGeom prst="rect">
            <a:avLst/>
          </a:prstGeom>
          <a:noFill/>
        </p:spPr>
        <p:txBody>
          <a:bodyPr wrap="square" rtlCol="0">
            <a:spAutoFit/>
          </a:bodyPr>
          <a:lstStyle/>
          <a:p>
            <a:r>
              <a:rPr lang="it-IT" dirty="0" smtClean="0">
                <a:solidFill>
                  <a:srgbClr val="FF0000"/>
                </a:solidFill>
              </a:rPr>
              <a:t>3°giorno:</a:t>
            </a:r>
            <a:r>
              <a:rPr lang="it-IT"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Dalle ore 10:00 alle ore 13:00  si </a:t>
            </a:r>
            <a:r>
              <a:rPr lang="it-IT"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fa </a:t>
            </a:r>
            <a:r>
              <a:rPr lang="it-IT"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al </a:t>
            </a:r>
            <a:r>
              <a:rPr lang="it-IT"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Kiev-Orthodox</a:t>
            </a:r>
            <a:r>
              <a:rPr lang="it-IT"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Tour. Ore 14:00 si pranza al ristorante Mc </a:t>
            </a:r>
            <a:r>
              <a:rPr lang="it-IT"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Foxy</a:t>
            </a:r>
            <a:r>
              <a:rPr lang="it-IT"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Ore 16:</a:t>
            </a:r>
            <a:r>
              <a:rPr lang="it-IT"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oo</a:t>
            </a:r>
            <a:r>
              <a:rPr lang="it-IT"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si va alla chiesa ortodossa di </a:t>
            </a:r>
            <a:r>
              <a:rPr lang="it-IT"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Mihjlovskaya</a:t>
            </a:r>
            <a:r>
              <a:rPr lang="it-IT"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la più famosa chiesa ortodossa). </a:t>
            </a:r>
            <a:r>
              <a:rPr lang="it-IT"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Dalle ore 19 .00 alle 20:00 si va alla funicolare di Kiev.</a:t>
            </a:r>
            <a:endParaRPr lang="it-IT" dirty="0">
              <a:solidFill>
                <a:srgbClr val="FF0000"/>
              </a:solidFill>
            </a:endParaRPr>
          </a:p>
        </p:txBody>
      </p:sp>
      <p:sp>
        <p:nvSpPr>
          <p:cNvPr id="14" name="CasellaDiTesto 13"/>
          <p:cNvSpPr txBox="1"/>
          <p:nvPr/>
        </p:nvSpPr>
        <p:spPr>
          <a:xfrm>
            <a:off x="339635" y="4180113"/>
            <a:ext cx="11852366" cy="646331"/>
          </a:xfrm>
          <a:prstGeom prst="rect">
            <a:avLst/>
          </a:prstGeom>
          <a:noFill/>
        </p:spPr>
        <p:txBody>
          <a:bodyPr wrap="square" rtlCol="0">
            <a:spAutoFit/>
          </a:bodyPr>
          <a:lstStyle/>
          <a:p>
            <a:r>
              <a:rPr lang="it-IT" dirty="0" smtClean="0">
                <a:solidFill>
                  <a:srgbClr val="FF0000"/>
                </a:solidFill>
              </a:rPr>
              <a:t>4°giorno:</a:t>
            </a:r>
            <a:r>
              <a:rPr lang="it-IT"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Dalle ore 9:00 passeggiata per la città. Ore 13:00 pranzo a sacco,ore 14:00 si va all’aeroporto </a:t>
            </a:r>
            <a:r>
              <a:rPr lang="it-IT"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Zhulhany</a:t>
            </a:r>
            <a:r>
              <a:rPr lang="it-IT"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di Kiev. Partenza ore 15:00,arrivo a Napoli ore 21:00.</a:t>
            </a:r>
            <a:endParaRPr lang="it-IT" dirty="0">
              <a:solidFill>
                <a:srgbClr val="FF0000"/>
              </a:solidFill>
            </a:endParaRPr>
          </a:p>
        </p:txBody>
      </p:sp>
    </p:spTree>
  </p:cSld>
  <p:clrMapOvr>
    <a:masterClrMapping/>
  </p:clrMapOvr>
  <p:transition>
    <p:diamon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57200" y="235131"/>
            <a:ext cx="11731973" cy="923330"/>
          </a:xfrm>
          <a:prstGeom prst="rect">
            <a:avLst/>
          </a:prstGeom>
          <a:noFill/>
        </p:spPr>
        <p:txBody>
          <a:bodyPr wrap="square" lIns="91440" tIns="45720" rIns="91440" bIns="45720">
            <a:spAutoFit/>
          </a:bodyPr>
          <a:lstStyle/>
          <a:p>
            <a:pPr algn="ctr"/>
            <a:r>
              <a:rPr lang="it-IT" sz="5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Hermitage-Boutique</a:t>
            </a:r>
            <a:r>
              <a:rPr lang="it-IT"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Hotel</a:t>
            </a:r>
            <a:endParaRPr lang="it-IT"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26" name="Picture 2" descr="https://tse2.mm.bing.net/th?id=OIP.PROoFG19aMR8S-2xzT-78gHaE8&amp;pid=15.1&amp;P=0&amp;w=231&amp;h=155"/>
          <p:cNvPicPr>
            <a:picLocks noChangeAspect="1" noChangeArrowheads="1"/>
          </p:cNvPicPr>
          <p:nvPr/>
        </p:nvPicPr>
        <p:blipFill>
          <a:blip r:embed="rId2"/>
          <a:srcRect/>
          <a:stretch>
            <a:fillRect/>
          </a:stretch>
        </p:blipFill>
        <p:spPr bwMode="auto">
          <a:xfrm>
            <a:off x="457200" y="992778"/>
            <a:ext cx="3422469" cy="2873829"/>
          </a:xfrm>
          <a:prstGeom prst="rect">
            <a:avLst/>
          </a:prstGeom>
          <a:noFill/>
        </p:spPr>
      </p:pic>
      <p:pic>
        <p:nvPicPr>
          <p:cNvPr id="1028" name="Picture 4" descr="http://www.tsar-events.com/upload/information_system_19/2/1/4/item_2140/information_items_property_2751.jpg"/>
          <p:cNvPicPr>
            <a:picLocks noChangeAspect="1" noChangeArrowheads="1"/>
          </p:cNvPicPr>
          <p:nvPr/>
        </p:nvPicPr>
        <p:blipFill>
          <a:blip r:embed="rId3"/>
          <a:srcRect/>
          <a:stretch>
            <a:fillRect/>
          </a:stretch>
        </p:blipFill>
        <p:spPr bwMode="auto">
          <a:xfrm>
            <a:off x="6877141" y="1148761"/>
            <a:ext cx="5314859" cy="4124326"/>
          </a:xfrm>
          <a:prstGeom prst="rect">
            <a:avLst/>
          </a:prstGeom>
          <a:noFill/>
        </p:spPr>
      </p:pic>
      <p:pic>
        <p:nvPicPr>
          <p:cNvPr id="1030" name="Picture 6" descr="http://www.tsar-events.com/upload/information_system_19/2/1/4/item_2140/information_items_property_2748.jpg"/>
          <p:cNvPicPr>
            <a:picLocks noChangeAspect="1" noChangeArrowheads="1"/>
          </p:cNvPicPr>
          <p:nvPr/>
        </p:nvPicPr>
        <p:blipFill>
          <a:blip r:embed="rId4"/>
          <a:srcRect/>
          <a:stretch>
            <a:fillRect/>
          </a:stretch>
        </p:blipFill>
        <p:spPr bwMode="auto">
          <a:xfrm>
            <a:off x="600892" y="3918857"/>
            <a:ext cx="6203134" cy="2730137"/>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tatic.fidelityhouse.eu/fidelitynews/wp-content/uploads/2014/12/monastero-delle-grotte-kiev-1.jpg"/>
          <p:cNvPicPr>
            <a:picLocks noChangeAspect="1" noChangeArrowheads="1"/>
          </p:cNvPicPr>
          <p:nvPr/>
        </p:nvPicPr>
        <p:blipFill>
          <a:blip r:embed="rId2"/>
          <a:srcRect/>
          <a:stretch>
            <a:fillRect/>
          </a:stretch>
        </p:blipFill>
        <p:spPr bwMode="auto">
          <a:xfrm>
            <a:off x="0" y="1828799"/>
            <a:ext cx="6962503" cy="5029201"/>
          </a:xfrm>
          <a:prstGeom prst="rect">
            <a:avLst/>
          </a:prstGeom>
          <a:noFill/>
        </p:spPr>
      </p:pic>
      <p:pic>
        <p:nvPicPr>
          <p:cNvPr id="39940" name="Picture 4" descr="https://media-cdn.tripadvisor.com/media/photo-s/10/a8/1c/f6/kiev-pechersk-lavra-monastero.jpg"/>
          <p:cNvPicPr>
            <a:picLocks noChangeAspect="1" noChangeArrowheads="1"/>
          </p:cNvPicPr>
          <p:nvPr/>
        </p:nvPicPr>
        <p:blipFill>
          <a:blip r:embed="rId3"/>
          <a:srcRect/>
          <a:stretch>
            <a:fillRect/>
          </a:stretch>
        </p:blipFill>
        <p:spPr bwMode="auto">
          <a:xfrm>
            <a:off x="7093131" y="1802674"/>
            <a:ext cx="5098869" cy="5055326"/>
          </a:xfrm>
          <a:prstGeom prst="rect">
            <a:avLst/>
          </a:prstGeom>
          <a:noFill/>
        </p:spPr>
      </p:pic>
      <p:sp>
        <p:nvSpPr>
          <p:cNvPr id="4" name="CasellaDiTesto 3"/>
          <p:cNvSpPr txBox="1"/>
          <p:nvPr/>
        </p:nvSpPr>
        <p:spPr>
          <a:xfrm>
            <a:off x="2808515" y="444137"/>
            <a:ext cx="7380514" cy="923330"/>
          </a:xfrm>
          <a:prstGeom prst="rect">
            <a:avLst/>
          </a:prstGeom>
          <a:noFill/>
        </p:spPr>
        <p:txBody>
          <a:bodyPr wrap="square" rtlCol="0">
            <a:spAutoFit/>
          </a:bodyPr>
          <a:lstStyle/>
          <a:p>
            <a:r>
              <a:rPr lang="it-IT"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Monastero delle grotte</a:t>
            </a:r>
            <a:endParaRPr lang="it-IT" sz="5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media-cdn.tripadvisor.com/media/photo-s/04/4b/1e/6b/oceanarium-sea-fairy.jpg"/>
          <p:cNvPicPr>
            <a:picLocks noChangeAspect="1" noChangeArrowheads="1"/>
          </p:cNvPicPr>
          <p:nvPr/>
        </p:nvPicPr>
        <p:blipFill>
          <a:blip r:embed="rId2"/>
          <a:srcRect/>
          <a:stretch>
            <a:fillRect/>
          </a:stretch>
        </p:blipFill>
        <p:spPr bwMode="auto">
          <a:xfrm>
            <a:off x="364579" y="2155371"/>
            <a:ext cx="5814152" cy="4114799"/>
          </a:xfrm>
          <a:prstGeom prst="rect">
            <a:avLst/>
          </a:prstGeom>
          <a:noFill/>
        </p:spPr>
      </p:pic>
      <p:pic>
        <p:nvPicPr>
          <p:cNvPr id="40964" name="Picture 4" descr="http://landkarte-geographische-lage.com/bilder-fotos/in-oceanarium-sea-fairy-tale-kiev-ukraine.jpg"/>
          <p:cNvPicPr>
            <a:picLocks noChangeAspect="1" noChangeArrowheads="1"/>
          </p:cNvPicPr>
          <p:nvPr/>
        </p:nvPicPr>
        <p:blipFill>
          <a:blip r:embed="rId3"/>
          <a:srcRect/>
          <a:stretch>
            <a:fillRect/>
          </a:stretch>
        </p:blipFill>
        <p:spPr bwMode="auto">
          <a:xfrm>
            <a:off x="6361611" y="2142309"/>
            <a:ext cx="5830389" cy="4170408"/>
          </a:xfrm>
          <a:prstGeom prst="rect">
            <a:avLst/>
          </a:prstGeom>
          <a:noFill/>
        </p:spPr>
      </p:pic>
      <p:sp>
        <p:nvSpPr>
          <p:cNvPr id="4" name="CasellaDiTesto 3"/>
          <p:cNvSpPr txBox="1"/>
          <p:nvPr/>
        </p:nvSpPr>
        <p:spPr>
          <a:xfrm>
            <a:off x="1789611" y="352697"/>
            <a:ext cx="8490858" cy="923330"/>
          </a:xfrm>
          <a:prstGeom prst="rect">
            <a:avLst/>
          </a:prstGeom>
          <a:noFill/>
        </p:spPr>
        <p:txBody>
          <a:bodyPr wrap="square" rtlCol="0">
            <a:spAutoFit/>
          </a:bodyPr>
          <a:lstStyle/>
          <a:p>
            <a:r>
              <a:rPr lang="it-IT" sz="5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Ocenarium</a:t>
            </a:r>
            <a:r>
              <a:rPr lang="it-IT"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it-IT" sz="5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Sea</a:t>
            </a:r>
            <a:r>
              <a:rPr lang="it-IT"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it-IT" sz="5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Fairy</a:t>
            </a:r>
            <a:r>
              <a:rPr lang="it-IT"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Tale</a:t>
            </a:r>
            <a:endParaRPr lang="it-IT" sz="5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media-cdn.tripadvisor.com/media/photo-s/0f/a7/7f/6e/3-hours-guided-kiev-orthodox.jpg"/>
          <p:cNvPicPr>
            <a:picLocks noChangeAspect="1" noChangeArrowheads="1"/>
          </p:cNvPicPr>
          <p:nvPr/>
        </p:nvPicPr>
        <p:blipFill>
          <a:blip r:embed="rId2"/>
          <a:srcRect/>
          <a:stretch>
            <a:fillRect/>
          </a:stretch>
        </p:blipFill>
        <p:spPr bwMode="auto">
          <a:xfrm>
            <a:off x="0" y="1698171"/>
            <a:ext cx="12192000" cy="5159829"/>
          </a:xfrm>
          <a:prstGeom prst="rect">
            <a:avLst/>
          </a:prstGeom>
          <a:noFill/>
        </p:spPr>
      </p:pic>
      <p:sp>
        <p:nvSpPr>
          <p:cNvPr id="5" name="CasellaDiTesto 4"/>
          <p:cNvSpPr txBox="1"/>
          <p:nvPr/>
        </p:nvSpPr>
        <p:spPr>
          <a:xfrm>
            <a:off x="1497874" y="404949"/>
            <a:ext cx="9875520" cy="923330"/>
          </a:xfrm>
          <a:prstGeom prst="rect">
            <a:avLst/>
          </a:prstGeom>
          <a:noFill/>
        </p:spPr>
        <p:txBody>
          <a:bodyPr wrap="square" rtlCol="0">
            <a:spAutoFit/>
          </a:bodyPr>
          <a:lstStyle/>
          <a:p>
            <a:r>
              <a:rPr lang="it-IT"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Chiesa ortodossa </a:t>
            </a:r>
            <a:r>
              <a:rPr lang="it-IT" sz="5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Mihjlovskaya</a:t>
            </a:r>
            <a:endParaRPr lang="it-IT" sz="5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Jokerman" panose="04090605060D06020702" pitchFamily="82" charset="0"/>
              </a:rPr>
              <a:t>Gastronomia Ucraina</a:t>
            </a:r>
            <a:endParaRPr lang="it-IT" dirty="0">
              <a:latin typeface="Jokerman" panose="04090605060D06020702" pitchFamily="82" charset="0"/>
            </a:endParaRPr>
          </a:p>
        </p:txBody>
      </p:sp>
      <p:sp>
        <p:nvSpPr>
          <p:cNvPr id="3" name="Segnaposto contenuto 2"/>
          <p:cNvSpPr>
            <a:spLocks noGrp="1"/>
          </p:cNvSpPr>
          <p:nvPr>
            <p:ph idx="1"/>
          </p:nvPr>
        </p:nvSpPr>
        <p:spPr>
          <a:ln>
            <a:solidFill>
              <a:schemeClr val="accent1"/>
            </a:solidFill>
          </a:ln>
        </p:spPr>
        <p:txBody>
          <a:bodyPr>
            <a:normAutofit lnSpcReduction="10000"/>
          </a:bodyPr>
          <a:lstStyle/>
          <a:p>
            <a:r>
              <a:rPr lang="it-IT" dirty="0">
                <a:solidFill>
                  <a:srgbClr val="FFFF00"/>
                </a:solidFill>
              </a:rPr>
              <a:t>La cucina ucraina è parte integrante della cultura ucraina e si riflette nello stile di vita e negli usi e costumi di tutti gli ucraini. Si riconosce in modo particolare per la grande varietà di sapori e la diversità di ingredienti utilizzati. La cucina ucraina ha subito influenze in particolar modo dalla cucina russa e polacca. Gli ingredienti della cucina popolare sono per lo più funghi, verdure, barbabietole, frutta e vari tipi di erbe.  Alcuni piatti tipici della cucina ucraina sono tra i più semplici da preparare. Vengono utilizzati numerosi ingredienti, che il più delle volte hanno sapori molto contrastanti tra loro e che nella preparazione di un piatto italiano non ci sogneremmo mai di accostare. Nonostante la diversità di sapori, la riuscita è ottima.</a:t>
            </a:r>
            <a:r>
              <a:rPr lang="it-IT" dirty="0"/>
              <a:t>                                        </a:t>
            </a:r>
          </a:p>
        </p:txBody>
      </p:sp>
    </p:spTree>
    <p:extLst>
      <p:ext uri="{BB962C8B-B14F-4D97-AF65-F5344CB8AC3E}">
        <p14:creationId xmlns:p14="http://schemas.microsoft.com/office/powerpoint/2010/main" xmlns="" val="3780979977"/>
      </p:ext>
    </p:extLst>
  </p:cSld>
  <p:clrMapOvr>
    <a:masterClrMapping/>
  </p:clrMapOvr>
  <p:transition spd="slow">
    <p:strips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smtClean="0">
                <a:latin typeface="Algerian" panose="04020705040A02060702" pitchFamily="82" charset="0"/>
              </a:rPr>
              <a:t>TARAS</a:t>
            </a:r>
            <a:r>
              <a:rPr lang="it-IT" b="1" dirty="0" smtClean="0"/>
              <a:t> ,</a:t>
            </a:r>
            <a:r>
              <a:rPr lang="it-IT" b="1" dirty="0" smtClean="0">
                <a:latin typeface="Algerian" panose="04020705040A02060702" pitchFamily="82" charset="0"/>
              </a:rPr>
              <a:t> </a:t>
            </a:r>
            <a:r>
              <a:rPr lang="it-IT" b="1" dirty="0" err="1" smtClean="0">
                <a:latin typeface="Algerian" panose="04020705040A02060702" pitchFamily="82" charset="0"/>
              </a:rPr>
              <a:t>shevchenko</a:t>
            </a:r>
            <a:r>
              <a:rPr lang="it-IT" b="1" dirty="0" smtClean="0"/>
              <a:t> ,</a:t>
            </a:r>
            <a:r>
              <a:rPr lang="it-IT" b="1" dirty="0" smtClean="0">
                <a:latin typeface="Algerian" panose="04020705040A02060702" pitchFamily="82" charset="0"/>
              </a:rPr>
              <a:t>l’eroe nazionale ucraino</a:t>
            </a:r>
            <a:r>
              <a:rPr lang="it-IT" b="1" dirty="0"/>
              <a:t/>
            </a:r>
            <a:br>
              <a:rPr lang="it-IT" b="1" dirty="0"/>
            </a:br>
            <a:endParaRPr lang="it-IT" dirty="0"/>
          </a:p>
        </p:txBody>
      </p:sp>
      <p:sp>
        <p:nvSpPr>
          <p:cNvPr id="3" name="Segnaposto contenuto 2"/>
          <p:cNvSpPr>
            <a:spLocks noGrp="1"/>
          </p:cNvSpPr>
          <p:nvPr>
            <p:ph idx="1"/>
          </p:nvPr>
        </p:nvSpPr>
        <p:spPr>
          <a:xfrm>
            <a:off x="6096000" y="801895"/>
            <a:ext cx="6172200" cy="4873625"/>
          </a:xfrm>
        </p:spPr>
        <p:txBody>
          <a:bodyPr>
            <a:normAutofit fontScale="70000" lnSpcReduction="20000"/>
          </a:bodyPr>
          <a:lstStyle/>
          <a:p>
            <a:r>
              <a:rPr lang="it-IT" dirty="0"/>
              <a:t>L’Ucraina ha un gran numero di poeti famosi, uno di loro è </a:t>
            </a:r>
            <a:r>
              <a:rPr lang="it-IT" dirty="0" err="1"/>
              <a:t>Taras</a:t>
            </a:r>
            <a:r>
              <a:rPr lang="it-IT" dirty="0"/>
              <a:t> Shevchenko, lui è un eroe nazionale, nato il 25 febbraio 1814. Shevchenko è un poeta di eterna fama, autore di “</a:t>
            </a:r>
            <a:r>
              <a:rPr lang="it-IT" dirty="0" err="1"/>
              <a:t>Kobzar</a:t>
            </a:r>
            <a:r>
              <a:rPr lang="it-IT" dirty="0"/>
              <a:t>”, considerata la più grande opera scritta in lingua ucraina. Statue, dipinti che lo ritraggono si </a:t>
            </a:r>
            <a:r>
              <a:rPr lang="it-IT" dirty="0" err="1"/>
              <a:t>travano</a:t>
            </a:r>
            <a:r>
              <a:rPr lang="it-IT" dirty="0"/>
              <a:t> ovunque in Ucraina e gli studenti a scuola imparano a memoriale sue poesie. Shevchenko è un personaggio che continua ad influenzare tutti gli aspetti della cultura compresa la lingua ucraina.</a:t>
            </a:r>
          </a:p>
          <a:p>
            <a:r>
              <a:rPr lang="it-IT" dirty="0"/>
              <a:t>Shevchenko morì il 10 marzo 1861 e la sua morte è stata una grande perdita per la letteratura ucraina. La sua poesia è stata riconosciuta anche all’estero e tradotta in molte lingue, anche in italiano. Il poeta italiano Mario Grasso ha pubblicato un articolo su </a:t>
            </a:r>
            <a:r>
              <a:rPr lang="it-IT" dirty="0" err="1"/>
              <a:t>Taras</a:t>
            </a:r>
            <a:r>
              <a:rPr lang="it-IT" dirty="0"/>
              <a:t> </a:t>
            </a:r>
            <a:r>
              <a:rPr lang="it-IT" dirty="0" err="1"/>
              <a:t>Shevchenco</a:t>
            </a:r>
            <a:r>
              <a:rPr lang="it-IT" dirty="0"/>
              <a:t>, ritenendolo un grande poeta e ha saputo tradurre “</a:t>
            </a:r>
            <a:r>
              <a:rPr lang="it-IT" dirty="0" err="1"/>
              <a:t>Zapovit</a:t>
            </a:r>
            <a:r>
              <a:rPr lang="it-IT" dirty="0"/>
              <a:t>” in italiano in modo da dare valore alla poesia.</a:t>
            </a:r>
          </a:p>
          <a:p>
            <a:endParaRPr lang="it-IT" dirty="0"/>
          </a:p>
        </p:txBody>
      </p:sp>
      <p:sp>
        <p:nvSpPr>
          <p:cNvPr id="4" name="Segnaposto testo 3"/>
          <p:cNvSpPr>
            <a:spLocks noGrp="1"/>
          </p:cNvSpPr>
          <p:nvPr>
            <p:ph type="body" sz="half" idx="2"/>
          </p:nvPr>
        </p:nvSpPr>
        <p:spPr/>
        <p:txBody>
          <a:bodyPr>
            <a:normAutofit/>
          </a:bodyPr>
          <a:lstStyle/>
          <a:p>
            <a:endParaRPr lang="it-IT" sz="1800" dirty="0">
              <a:latin typeface="Algerian" panose="04020705040A02060702" pitchFamily="82" charset="0"/>
            </a:endParaRPr>
          </a:p>
        </p:txBody>
      </p:sp>
      <p:pic>
        <p:nvPicPr>
          <p:cNvPr id="5" name="Immagine 4" descr="&lt;strong&gt;Taras&lt;/strong&gt; &lt;strong&gt;Shevchenko&lt;/strong&gt; - Wikipedia"/>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20001" y="2057400"/>
            <a:ext cx="3652024" cy="3849234"/>
          </a:xfrm>
          <a:prstGeom prst="rect">
            <a:avLst/>
          </a:prstGeom>
        </p:spPr>
      </p:pic>
    </p:spTree>
    <p:extLst>
      <p:ext uri="{BB962C8B-B14F-4D97-AF65-F5344CB8AC3E}">
        <p14:creationId xmlns:p14="http://schemas.microsoft.com/office/powerpoint/2010/main" xmlns="" val="2560110198"/>
      </p:ext>
    </p:extLst>
  </p:cSld>
  <p:clrMapOvr>
    <a:masterClrMapping/>
  </p:clrMapOvr>
  <p:transition spd="slow">
    <p:newsfla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6000" dirty="0" smtClean="0">
                <a:latin typeface="Ravie" panose="04040805050809020602" pitchFamily="82" charset="0"/>
              </a:rPr>
              <a:t>BORTSH</a:t>
            </a:r>
            <a:endParaRPr lang="it-IT" sz="6000" dirty="0">
              <a:latin typeface="Ravie" panose="04040805050809020602" pitchFamily="82" charset="0"/>
            </a:endParaRPr>
          </a:p>
        </p:txBody>
      </p:sp>
      <p:sp>
        <p:nvSpPr>
          <p:cNvPr id="4" name="Segnaposto testo 3"/>
          <p:cNvSpPr>
            <a:spLocks noGrp="1"/>
          </p:cNvSpPr>
          <p:nvPr>
            <p:ph type="body" sz="half" idx="2"/>
          </p:nvPr>
        </p:nvSpPr>
        <p:spPr>
          <a:xfrm>
            <a:off x="0" y="2057400"/>
            <a:ext cx="4982817" cy="3811588"/>
          </a:xfrm>
        </p:spPr>
        <p:txBody>
          <a:bodyPr>
            <a:normAutofit/>
          </a:bodyPr>
          <a:lstStyle/>
          <a:p>
            <a:r>
              <a:rPr lang="it-IT" sz="3600" dirty="0" smtClean="0">
                <a:latin typeface="Ravie" panose="04040805050809020602" pitchFamily="82" charset="0"/>
              </a:rPr>
              <a:t>Zuppa di barbabietole spesso accompagnata con la carne</a:t>
            </a:r>
            <a:endParaRPr lang="it-IT" sz="3600" dirty="0">
              <a:latin typeface="Ravie" panose="04040805050809020602" pitchFamily="82" charset="0"/>
            </a:endParaRPr>
          </a:p>
        </p:txBody>
      </p:sp>
      <p:pic>
        <p:nvPicPr>
          <p:cNvPr id="8" name="Segnaposto contenuto 7" descr="Description Borsch ukrainskyj.jpg"/>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852160" y="861391"/>
            <a:ext cx="6503228" cy="4877421"/>
          </a:xfrm>
        </p:spPr>
      </p:pic>
    </p:spTree>
    <p:extLst>
      <p:ext uri="{BB962C8B-B14F-4D97-AF65-F5344CB8AC3E}">
        <p14:creationId xmlns:p14="http://schemas.microsoft.com/office/powerpoint/2010/main" xmlns="" val="144964137"/>
      </p:ext>
    </p:extLst>
  </p:cSld>
  <p:clrMapOvr>
    <a:masterClrMapping/>
  </p:clrMapOvr>
  <p:transition spd="slow">
    <p:push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2036" y="457200"/>
            <a:ext cx="4559990" cy="1600200"/>
          </a:xfrm>
        </p:spPr>
        <p:txBody>
          <a:bodyPr>
            <a:normAutofit/>
          </a:bodyPr>
          <a:lstStyle/>
          <a:p>
            <a:r>
              <a:rPr lang="it-IT" sz="4000" dirty="0" err="1" smtClean="0">
                <a:latin typeface="Wide Latin" panose="020A0A07050505020404" pitchFamily="18" charset="0"/>
              </a:rPr>
              <a:t>Vinigret</a:t>
            </a:r>
            <a:endParaRPr lang="it-IT" sz="4000" dirty="0">
              <a:latin typeface="Wide Latin" panose="020A0A07050505020404" pitchFamily="18" charset="0"/>
            </a:endParaRPr>
          </a:p>
        </p:txBody>
      </p:sp>
      <p:pic>
        <p:nvPicPr>
          <p:cNvPr id="5" name="Segnaposto contenuto 4" descr="File:Vinegret.jpg - Wikimedia Commons"/>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5183188" y="1016144"/>
            <a:ext cx="6172200" cy="4816186"/>
          </a:xfrm>
        </p:spPr>
      </p:pic>
      <p:sp>
        <p:nvSpPr>
          <p:cNvPr id="4" name="Segnaposto testo 3"/>
          <p:cNvSpPr>
            <a:spLocks noGrp="1"/>
          </p:cNvSpPr>
          <p:nvPr>
            <p:ph type="body" sz="half" idx="2"/>
          </p:nvPr>
        </p:nvSpPr>
        <p:spPr/>
        <p:txBody>
          <a:bodyPr>
            <a:normAutofit/>
          </a:bodyPr>
          <a:lstStyle/>
          <a:p>
            <a:r>
              <a:rPr lang="it-IT" sz="4000" dirty="0" smtClean="0">
                <a:latin typeface="Matura MT Script Capitals" panose="03020802060602070202" pitchFamily="66" charset="0"/>
              </a:rPr>
              <a:t>Zuppa di barbabietole con fagioli , piselli e carote</a:t>
            </a:r>
            <a:endParaRPr lang="it-IT" sz="4000" dirty="0">
              <a:latin typeface="Matura MT Script Capitals" panose="03020802060602070202" pitchFamily="66" charset="0"/>
            </a:endParaRPr>
          </a:p>
        </p:txBody>
      </p:sp>
    </p:spTree>
    <p:extLst>
      <p:ext uri="{BB962C8B-B14F-4D97-AF65-F5344CB8AC3E}">
        <p14:creationId xmlns:p14="http://schemas.microsoft.com/office/powerpoint/2010/main" xmlns="" val="240638361"/>
      </p:ext>
    </p:extLst>
  </p:cSld>
  <p:clrMapOvr>
    <a:masterClrMapping/>
  </p:clrMapOvr>
  <p:transition spd="slow">
    <p:zoom dir="in"/>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latin typeface="Old English Text MT" panose="03040902040508030806" pitchFamily="66" charset="0"/>
              </a:rPr>
              <a:t>REALIZZATO DA</a:t>
            </a:r>
            <a:br>
              <a:rPr lang="it-IT" dirty="0" smtClean="0">
                <a:latin typeface="Old English Text MT" panose="03040902040508030806" pitchFamily="66" charset="0"/>
              </a:rPr>
            </a:br>
            <a:r>
              <a:rPr lang="it-IT" dirty="0" err="1" smtClean="0">
                <a:latin typeface="Old English Text MT" panose="03040902040508030806" pitchFamily="66" charset="0"/>
              </a:rPr>
              <a:t>Califano</a:t>
            </a:r>
            <a:r>
              <a:rPr lang="it-IT" dirty="0" smtClean="0">
                <a:latin typeface="Old English Text MT" panose="03040902040508030806" pitchFamily="66" charset="0"/>
              </a:rPr>
              <a:t> Gerardo</a:t>
            </a:r>
            <a:endParaRPr lang="it-IT" dirty="0">
              <a:latin typeface="Old English Text MT" panose="03040902040508030806" pitchFamily="66" charset="0"/>
            </a:endParaRPr>
          </a:p>
        </p:txBody>
      </p:sp>
      <p:pic>
        <p:nvPicPr>
          <p:cNvPr id="4" name="Segnaposto contenuto 3" descr="&lt;strong&gt;mare&lt;/strong&gt; - Wallpaper Land - Pagina 2"/>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838200" y="1825625"/>
            <a:ext cx="10081591" cy="4351338"/>
          </a:xfrm>
        </p:spPr>
      </p:pic>
    </p:spTree>
    <p:extLst>
      <p:ext uri="{BB962C8B-B14F-4D97-AF65-F5344CB8AC3E}">
        <p14:creationId xmlns:p14="http://schemas.microsoft.com/office/powerpoint/2010/main" xmlns="" val="3790683389"/>
      </p:ext>
    </p:extLst>
  </p:cSld>
  <p:clrMapOvr>
    <a:masterClrMapping/>
  </p:clrMapOvr>
  <p:transition spd="slow">
    <p:plus/>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48000" y="197346"/>
            <a:ext cx="6096000" cy="6463308"/>
          </a:xfrm>
          <a:prstGeom prst="rect">
            <a:avLst/>
          </a:prstGeom>
        </p:spPr>
        <p:txBody>
          <a:bodyPr>
            <a:spAutoFit/>
          </a:bodyPr>
          <a:lstStyle/>
          <a:p>
            <a:pPr algn="ctr" fontAlgn="base"/>
            <a:r>
              <a:rPr lang="it-IT" b="1" dirty="0">
                <a:solidFill>
                  <a:srgbClr val="FFECD0"/>
                </a:solidFill>
                <a:latin typeface="Georgia" panose="02040502050405020303" pitchFamily="18" charset="0"/>
              </a:rPr>
              <a:t>Quando morrò seppellitemi</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Sull’alta collina</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Nella nostra steppa</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Della bella Ucraina</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Che si vedano i campi</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E il </a:t>
            </a:r>
            <a:r>
              <a:rPr lang="it-IT" b="1" dirty="0" err="1">
                <a:solidFill>
                  <a:srgbClr val="FFECD0"/>
                </a:solidFill>
                <a:latin typeface="Georgia" panose="02040502050405020303" pitchFamily="18" charset="0"/>
              </a:rPr>
              <a:t>Dniepr</a:t>
            </a:r>
            <a:r>
              <a:rPr lang="it-IT" b="1" dirty="0">
                <a:solidFill>
                  <a:srgbClr val="FFECD0"/>
                </a:solidFill>
                <a:latin typeface="Georgia" panose="02040502050405020303" pitchFamily="18" charset="0"/>
              </a:rPr>
              <a:t> stizzito</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Che si oda dal fiume</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Al mare azzurro</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L’inimico sangue</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Cattivo, impuro</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Allor, lascerò la terra,</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salirò al Dio</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per pregare…ma intanto</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non conosco Dio.</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Seppellite, insorgete,</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le catene spezzate,</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con l’inimico sangue</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libertà spruzzate,</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e nella grande famiglia</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nuova, liberata,</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non obliate ricordar di me</a:t>
            </a:r>
            <a:br>
              <a:rPr lang="it-IT" b="1" dirty="0">
                <a:solidFill>
                  <a:srgbClr val="FFECD0"/>
                </a:solidFill>
                <a:latin typeface="Georgia" panose="02040502050405020303" pitchFamily="18" charset="0"/>
              </a:rPr>
            </a:br>
            <a:r>
              <a:rPr lang="it-IT" b="1" dirty="0">
                <a:solidFill>
                  <a:srgbClr val="FFECD0"/>
                </a:solidFill>
                <a:latin typeface="Georgia" panose="02040502050405020303" pitchFamily="18" charset="0"/>
              </a:rPr>
              <a:t>con </a:t>
            </a:r>
            <a:r>
              <a:rPr lang="it-IT" b="1">
                <a:solidFill>
                  <a:srgbClr val="FFECD0"/>
                </a:solidFill>
                <a:latin typeface="Georgia" panose="02040502050405020303" pitchFamily="18" charset="0"/>
              </a:rPr>
              <a:t>parola </a:t>
            </a:r>
            <a:r>
              <a:rPr lang="it-IT" b="1" smtClean="0">
                <a:solidFill>
                  <a:srgbClr val="FFECD0"/>
                </a:solidFill>
                <a:latin typeface="Georgia" panose="02040502050405020303" pitchFamily="18" charset="0"/>
              </a:rPr>
              <a:t>.</a:t>
            </a:r>
            <a:endParaRPr lang="it-IT" dirty="0">
              <a:solidFill>
                <a:srgbClr val="FFECD0"/>
              </a:solidFill>
              <a:latin typeface="Georgia" panose="02040502050405020303" pitchFamily="18" charset="0"/>
            </a:endParaRPr>
          </a:p>
          <a:p>
            <a:pPr fontAlgn="base"/>
            <a:r>
              <a:rPr lang="it-IT" b="1" dirty="0">
                <a:solidFill>
                  <a:srgbClr val="FFECD0"/>
                </a:solidFill>
                <a:latin typeface="Georgia" panose="02040502050405020303" pitchFamily="18" charset="0"/>
              </a:rPr>
              <a:t> </a:t>
            </a:r>
            <a:endParaRPr lang="it-IT" b="0" i="0" dirty="0">
              <a:solidFill>
                <a:srgbClr val="FFECD0"/>
              </a:solidFill>
              <a:effectLst/>
              <a:latin typeface="Georgia" panose="02040502050405020303" pitchFamily="18" charset="0"/>
            </a:endParaRPr>
          </a:p>
        </p:txBody>
      </p:sp>
    </p:spTree>
    <p:extLst>
      <p:ext uri="{BB962C8B-B14F-4D97-AF65-F5344CB8AC3E}">
        <p14:creationId xmlns:p14="http://schemas.microsoft.com/office/powerpoint/2010/main" xmlns="" val="3004384077"/>
      </p:ext>
    </p:extLst>
  </p:cSld>
  <p:clrMapOvr>
    <a:masterClrMapping/>
  </p:clrMapOvr>
  <p:transition spd="slow">
    <p:wipe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latin typeface="Algerian" panose="04020705040A02060702" pitchFamily="82" charset="0"/>
              </a:rPr>
              <a:t>REGIONE ORIENTALE</a:t>
            </a:r>
            <a:br>
              <a:rPr lang="it-IT" dirty="0" smtClean="0">
                <a:latin typeface="Algerian" panose="04020705040A02060702" pitchFamily="82" charset="0"/>
              </a:rPr>
            </a:br>
            <a:r>
              <a:rPr lang="it-IT" dirty="0" smtClean="0">
                <a:latin typeface="Algerian" panose="04020705040A02060702" pitchFamily="82" charset="0"/>
              </a:rPr>
              <a:t>L’UCRAINA</a:t>
            </a:r>
            <a:endParaRPr lang="it-IT" dirty="0">
              <a:latin typeface="Algerian" panose="04020705040A02060702" pitchFamily="82" charset="0"/>
            </a:endParaRPr>
          </a:p>
        </p:txBody>
      </p:sp>
      <p:pic>
        <p:nvPicPr>
          <p:cNvPr id="6" name="Segnaposto contenuto 5" descr="21 | febbraio | 2014 | La Botte di Diogene - blog filosofico"/>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384313" y="1690687"/>
            <a:ext cx="11489635" cy="4816129"/>
          </a:xfrm>
        </p:spPr>
      </p:pic>
    </p:spTree>
    <p:extLst>
      <p:ext uri="{BB962C8B-B14F-4D97-AF65-F5344CB8AC3E}">
        <p14:creationId xmlns:p14="http://schemas.microsoft.com/office/powerpoint/2010/main" xmlns="" val="2439671619"/>
      </p:ext>
    </p:extLst>
  </p:cSld>
  <p:clrMapOvr>
    <a:masterClrMapping/>
  </p:clrMapOvr>
  <p:transition spd="slow">
    <p:strips dir="l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latin typeface="Bernard MT Condensed" panose="02050806060905020404" pitchFamily="18" charset="0"/>
              </a:rPr>
              <a:t>PARTE  FISICA</a:t>
            </a:r>
            <a:endParaRPr lang="it-IT" dirty="0">
              <a:latin typeface="Bernard MT Condensed" panose="02050806060905020404" pitchFamily="18" charset="0"/>
            </a:endParaRPr>
          </a:p>
        </p:txBody>
      </p:sp>
      <p:sp>
        <p:nvSpPr>
          <p:cNvPr id="3" name="Segnaposto contenuto 2"/>
          <p:cNvSpPr>
            <a:spLocks noGrp="1"/>
          </p:cNvSpPr>
          <p:nvPr>
            <p:ph idx="1"/>
          </p:nvPr>
        </p:nvSpPr>
        <p:spPr>
          <a:xfrm>
            <a:off x="503583" y="1391478"/>
            <a:ext cx="10850217" cy="4785485"/>
          </a:xfrm>
        </p:spPr>
        <p:txBody>
          <a:bodyPr>
            <a:normAutofit/>
          </a:bodyPr>
          <a:lstStyle/>
          <a:p>
            <a:pPr marL="0" indent="0">
              <a:buNone/>
            </a:pPr>
            <a:r>
              <a:rPr lang="it-IT" sz="3600" dirty="0" smtClean="0">
                <a:latin typeface="Bernard MT Condensed" panose="02050806060905020404" pitchFamily="18" charset="0"/>
              </a:rPr>
              <a:t>L’UCRAINA E’ SITUATA NELL’EUROPA ORIENTALE.CONFINA A NORD-EST CON LA RUSSIA BIANCA , A NORD-OVEST CON LA POLONIA,SLOVACCHIA,UNGHERIA,A EST CONFINA CON UNGHERIA,ROMANIA E MOLDOVA.SI AFFACCIA A SUD SUL MAR NERO E SULLA SUA SEZIONE DETTA MAR D’AZOV.</a:t>
            </a:r>
            <a:endParaRPr lang="it-IT" sz="3600" dirty="0">
              <a:latin typeface="Bernard MT Condensed" panose="02050806060905020404" pitchFamily="18" charset="0"/>
            </a:endParaRPr>
          </a:p>
        </p:txBody>
      </p:sp>
    </p:spTree>
    <p:extLst>
      <p:ext uri="{BB962C8B-B14F-4D97-AF65-F5344CB8AC3E}">
        <p14:creationId xmlns:p14="http://schemas.microsoft.com/office/powerpoint/2010/main" xmlns="" val="712898944"/>
      </p:ext>
    </p:extLst>
  </p:cSld>
  <p:clrMapOvr>
    <a:masterClrMapping/>
  </p:clrMapOvr>
  <p:transition spd="slow">
    <p:cover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latin typeface="Bernard MT Condensed" panose="02050806060905020404" pitchFamily="18" charset="0"/>
              </a:rPr>
              <a:t>I FIUMI</a:t>
            </a:r>
            <a:br>
              <a:rPr lang="it-IT" dirty="0" smtClean="0">
                <a:latin typeface="Bernard MT Condensed" panose="02050806060905020404" pitchFamily="18" charset="0"/>
              </a:rPr>
            </a:br>
            <a:r>
              <a:rPr lang="it-IT" dirty="0" smtClean="0">
                <a:latin typeface="Bernard MT Condensed" panose="02050806060905020404" pitchFamily="18" charset="0"/>
              </a:rPr>
              <a:t>In ucraina sono presenti numerosi fiumi </a:t>
            </a:r>
            <a:endParaRPr lang="it-IT" dirty="0">
              <a:latin typeface="Bernard MT Condensed" panose="02050806060905020404" pitchFamily="18" charset="0"/>
            </a:endParaRPr>
          </a:p>
        </p:txBody>
      </p:sp>
      <p:sp>
        <p:nvSpPr>
          <p:cNvPr id="3" name="Segnaposto testo 2"/>
          <p:cNvSpPr>
            <a:spLocks noGrp="1"/>
          </p:cNvSpPr>
          <p:nvPr>
            <p:ph type="body" idx="1"/>
          </p:nvPr>
        </p:nvSpPr>
        <p:spPr/>
        <p:txBody>
          <a:bodyPr>
            <a:noAutofit/>
          </a:bodyPr>
          <a:lstStyle/>
          <a:p>
            <a:r>
              <a:rPr lang="it-IT" sz="4800" dirty="0" smtClean="0">
                <a:latin typeface="Bernard MT Condensed" panose="02050806060905020404" pitchFamily="18" charset="0"/>
              </a:rPr>
              <a:t>DNESTR</a:t>
            </a:r>
            <a:endParaRPr lang="it-IT" sz="4800" dirty="0">
              <a:latin typeface="Bernard MT Condensed" panose="02050806060905020404" pitchFamily="18" charset="0"/>
            </a:endParaRPr>
          </a:p>
        </p:txBody>
      </p:sp>
      <p:pic>
        <p:nvPicPr>
          <p:cNvPr id="7" name="Segnaposto contenuto 6" descr="Affitti Bungalow Mar Nero, case vacanze da privato a privato"/>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1176602" y="2505075"/>
            <a:ext cx="4912784" cy="3684588"/>
          </a:xfrm>
        </p:spPr>
      </p:pic>
      <p:sp>
        <p:nvSpPr>
          <p:cNvPr id="5" name="Segnaposto testo 4"/>
          <p:cNvSpPr>
            <a:spLocks noGrp="1"/>
          </p:cNvSpPr>
          <p:nvPr>
            <p:ph type="body" sz="quarter" idx="3"/>
          </p:nvPr>
        </p:nvSpPr>
        <p:spPr/>
        <p:txBody>
          <a:bodyPr>
            <a:noAutofit/>
          </a:bodyPr>
          <a:lstStyle/>
          <a:p>
            <a:r>
              <a:rPr lang="it-IT" sz="4800" dirty="0" smtClean="0">
                <a:latin typeface="Bernard MT Condensed" panose="02050806060905020404" pitchFamily="18" charset="0"/>
              </a:rPr>
              <a:t>DNEPR</a:t>
            </a:r>
            <a:endParaRPr lang="it-IT" sz="4800" dirty="0">
              <a:latin typeface="Bernard MT Condensed" panose="02050806060905020404" pitchFamily="18" charset="0"/>
            </a:endParaRPr>
          </a:p>
        </p:txBody>
      </p:sp>
      <p:pic>
        <p:nvPicPr>
          <p:cNvPr id="8" name="Segnaposto contenuto 7" descr="File:Dniepr river in Kyiv.jpg - Wikimedia Commons"/>
          <p:cNvPicPr>
            <a:picLocks noGrp="1" noChangeAspect="1"/>
          </p:cNvPicPr>
          <p:nvPr>
            <p:ph sz="quarter" idx="4"/>
          </p:nvPr>
        </p:nvPicPr>
        <p:blipFill>
          <a:blip r:embed="rId3">
            <a:extLst>
              <a:ext uri="{28A0092B-C50C-407E-A947-70E740481C1C}">
                <a14:useLocalDpi xmlns:a14="http://schemas.microsoft.com/office/drawing/2010/main" xmlns="" val="0"/>
              </a:ext>
            </a:extLst>
          </a:blip>
          <a:stretch>
            <a:fillRect/>
          </a:stretch>
        </p:blipFill>
        <p:spPr>
          <a:xfrm>
            <a:off x="6454670" y="2505075"/>
            <a:ext cx="4900717" cy="3684588"/>
          </a:xfrm>
        </p:spPr>
      </p:pic>
    </p:spTree>
    <p:extLst>
      <p:ext uri="{BB962C8B-B14F-4D97-AF65-F5344CB8AC3E}">
        <p14:creationId xmlns:p14="http://schemas.microsoft.com/office/powerpoint/2010/main" xmlns="" val="98814693"/>
      </p:ext>
    </p:extLst>
  </p:cSld>
  <p:clrMapOvr>
    <a:masterClrMapping/>
  </p:clrMapOvr>
  <p:transition spd="slow">
    <p:wheel spokes="8"/>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latin typeface="Bernard MT Condensed" panose="02050806060905020404" pitchFamily="18" charset="0"/>
              </a:rPr>
              <a:t>IL TERRITORIO E’ PREVALENTEMENTE PIANEGGIANTE</a:t>
            </a:r>
            <a:endParaRPr lang="it-IT" dirty="0">
              <a:latin typeface="Bernard MT Condensed" panose="02050806060905020404" pitchFamily="18" charset="0"/>
            </a:endParaRPr>
          </a:p>
        </p:txBody>
      </p:sp>
      <p:pic>
        <p:nvPicPr>
          <p:cNvPr id="4" name="Segnaposto contenuto 3" descr="File:La piana di Sibari vista da Terranova da Sibari.jpg - Wikipedia"/>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12035" y="1883512"/>
            <a:ext cx="11767930" cy="4570297"/>
          </a:xfrm>
        </p:spPr>
      </p:pic>
    </p:spTree>
    <p:extLst>
      <p:ext uri="{BB962C8B-B14F-4D97-AF65-F5344CB8AC3E}">
        <p14:creationId xmlns:p14="http://schemas.microsoft.com/office/powerpoint/2010/main" xmlns="" val="2458574143"/>
      </p:ext>
    </p:extLst>
  </p:cSld>
  <p:clrMapOvr>
    <a:masterClrMapping/>
  </p:clrMapOvr>
  <p:transition spd="slow">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92765"/>
            <a:ext cx="10515600" cy="2676940"/>
          </a:xfrm>
        </p:spPr>
        <p:txBody>
          <a:bodyPr>
            <a:normAutofit fontScale="90000"/>
          </a:bodyPr>
          <a:lstStyle/>
          <a:p>
            <a:r>
              <a:rPr lang="it-IT" dirty="0" smtClean="0">
                <a:latin typeface="Bernard MT Condensed" panose="02050806060905020404" pitchFamily="18" charset="0"/>
              </a:rPr>
              <a:t>GLI UNICI RILIEVI SONO PRESENTI NELLA PARTE NORD-OCCIDENTALE AI CONFINI CON ROMANIA E POLONIA.</a:t>
            </a:r>
            <a:br>
              <a:rPr lang="it-IT" dirty="0" smtClean="0">
                <a:latin typeface="Bernard MT Condensed" panose="02050806060905020404" pitchFamily="18" charset="0"/>
              </a:rPr>
            </a:br>
            <a:r>
              <a:rPr lang="it-IT" dirty="0" smtClean="0">
                <a:latin typeface="Bernard MT Condensed" panose="02050806060905020404" pitchFamily="18" charset="0"/>
              </a:rPr>
              <a:t>I CARPAZI</a:t>
            </a:r>
            <a:endParaRPr lang="it-IT" dirty="0">
              <a:latin typeface="Bernard MT Condensed" panose="02050806060905020404" pitchFamily="18" charset="0"/>
            </a:endParaRPr>
          </a:p>
        </p:txBody>
      </p:sp>
      <p:pic>
        <p:nvPicPr>
          <p:cNvPr id="4" name="Segnaposto contenuto 3" descr="Cheile Turzii vicino a Cluj-Napoca in Transilvania ."/>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179445" y="2769705"/>
            <a:ext cx="9475304" cy="3737112"/>
          </a:xfrm>
        </p:spPr>
      </p:pic>
    </p:spTree>
    <p:extLst>
      <p:ext uri="{BB962C8B-B14F-4D97-AF65-F5344CB8AC3E}">
        <p14:creationId xmlns:p14="http://schemas.microsoft.com/office/powerpoint/2010/main" xmlns="" val="334072493"/>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Bernard MT Condensed" panose="02050806060905020404" pitchFamily="18" charset="0"/>
              </a:rPr>
              <a:t>PARTE POLITICA</a:t>
            </a:r>
            <a:endParaRPr lang="it-IT" dirty="0">
              <a:latin typeface="Bernard MT Condensed" panose="02050806060905020404" pitchFamily="18" charset="0"/>
            </a:endParaRPr>
          </a:p>
        </p:txBody>
      </p:sp>
      <p:sp>
        <p:nvSpPr>
          <p:cNvPr id="3" name="Segnaposto contenuto 2"/>
          <p:cNvSpPr>
            <a:spLocks noGrp="1"/>
          </p:cNvSpPr>
          <p:nvPr>
            <p:ph idx="1"/>
          </p:nvPr>
        </p:nvSpPr>
        <p:spPr/>
        <p:txBody>
          <a:bodyPr/>
          <a:lstStyle/>
          <a:p>
            <a:r>
              <a:rPr lang="it-IT" dirty="0">
                <a:solidFill>
                  <a:srgbClr val="FFFF00"/>
                </a:solidFill>
              </a:rPr>
              <a:t>L'Ucraina è uno Stato dell'Europa orientale con una superficie di 603 700 km² in cui risiedono 45 448 329 abitanti al 2012 e la sua </a:t>
            </a:r>
            <a:r>
              <a:rPr lang="it-IT" dirty="0" smtClean="0">
                <a:solidFill>
                  <a:srgbClr val="FFFF00"/>
                </a:solidFill>
              </a:rPr>
              <a:t>capitale </a:t>
            </a:r>
            <a:r>
              <a:rPr lang="it-IT" dirty="0">
                <a:solidFill>
                  <a:srgbClr val="FFFF00"/>
                </a:solidFill>
              </a:rPr>
              <a:t>è Kiev.</a:t>
            </a:r>
            <a:r>
              <a:rPr lang="it-IT" dirty="0"/>
              <a:t> </a:t>
            </a:r>
            <a:endParaRPr lang="it-IT" dirty="0" smtClean="0"/>
          </a:p>
          <a:p>
            <a:r>
              <a:rPr lang="it-IT" dirty="0" smtClean="0">
                <a:solidFill>
                  <a:srgbClr val="FF0000"/>
                </a:solidFill>
                <a:latin typeface="Bernard MT Condensed" panose="02050806060905020404" pitchFamily="18" charset="0"/>
              </a:rPr>
              <a:t>CAPITALE=KIEV</a:t>
            </a:r>
          </a:p>
          <a:p>
            <a:r>
              <a:rPr lang="it-IT" dirty="0" smtClean="0">
                <a:solidFill>
                  <a:srgbClr val="FF0000"/>
                </a:solidFill>
                <a:latin typeface="Bernard MT Condensed" panose="02050806060905020404" pitchFamily="18" charset="0"/>
              </a:rPr>
              <a:t>PREFISSO TELEFONICO NAZIONALE=+380</a:t>
            </a:r>
          </a:p>
          <a:p>
            <a:r>
              <a:rPr lang="it-IT" dirty="0" smtClean="0">
                <a:solidFill>
                  <a:srgbClr val="FF0000"/>
                </a:solidFill>
                <a:latin typeface="Bernard MT Condensed" panose="02050806060905020404" pitchFamily="18" charset="0"/>
              </a:rPr>
              <a:t>POPOLAZIONE=45.512.989</a:t>
            </a:r>
          </a:p>
          <a:p>
            <a:r>
              <a:rPr lang="it-IT" dirty="0" smtClean="0">
                <a:solidFill>
                  <a:srgbClr val="FF0000"/>
                </a:solidFill>
                <a:latin typeface="Bernard MT Condensed" panose="02050806060905020404" pitchFamily="18" charset="0"/>
              </a:rPr>
              <a:t>SUPERFICIE=603.700</a:t>
            </a:r>
          </a:p>
          <a:p>
            <a:r>
              <a:rPr lang="it-IT" dirty="0" smtClean="0">
                <a:solidFill>
                  <a:srgbClr val="FF0000"/>
                </a:solidFill>
                <a:latin typeface="Bernard MT Condensed" panose="02050806060905020404" pitchFamily="18" charset="0"/>
              </a:rPr>
              <a:t>LINGUA=UCRAINO(UFFICIALE)</a:t>
            </a:r>
          </a:p>
          <a:p>
            <a:r>
              <a:rPr lang="it-IT" dirty="0" smtClean="0">
                <a:solidFill>
                  <a:srgbClr val="FF0000"/>
                </a:solidFill>
                <a:latin typeface="Bernard MT Condensed" panose="02050806060905020404" pitchFamily="18" charset="0"/>
              </a:rPr>
              <a:t>MONETA=HRYVNIA</a:t>
            </a:r>
            <a:endParaRPr lang="it-IT" dirty="0">
              <a:solidFill>
                <a:srgbClr val="FF0000"/>
              </a:solidFill>
              <a:latin typeface="Bernard MT Condensed" panose="02050806060905020404" pitchFamily="18" charset="0"/>
            </a:endParaRPr>
          </a:p>
        </p:txBody>
      </p:sp>
      <p:cxnSp>
        <p:nvCxnSpPr>
          <p:cNvPr id="5" name="Connettore 4 4"/>
          <p:cNvCxnSpPr/>
          <p:nvPr/>
        </p:nvCxnSpPr>
        <p:spPr>
          <a:xfrm rot="10800000" flipV="1">
            <a:off x="-1066800" y="-1371600"/>
            <a:ext cx="12115800" cy="9486900"/>
          </a:xfrm>
          <a:prstGeom prst="bentConnector3">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7527152"/>
      </p:ext>
    </p:extLst>
  </p:cSld>
  <p:clrMapOvr>
    <a:masterClrMapping/>
  </p:clrMapOvr>
  <p:transition spd="slow">
    <p:wipe dir="u"/>
  </p:transition>
  <p:timing>
    <p:tnLst>
      <p:par>
        <p:cTn id="1" dur="indefinite" restart="never" nodeType="tmRoot"/>
      </p:par>
    </p:tnLst>
  </p:timing>
</p:sld>
</file>

<file path=ppt/theme/theme1.xml><?xml version="1.0" encoding="utf-8"?>
<a:theme xmlns:a="http://schemas.openxmlformats.org/drawingml/2006/main" name="Profondità">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epth" id="{7BEAFC2A-325C-49C4-AC08-2B765DA903F9}" vid="{1735E755-43E6-43AA-ABA2-C989ECC79AF5}"/>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TM04033923[[fn=Profondità]]</Template>
  <TotalTime>1228</TotalTime>
  <Words>713</Words>
  <Application>Microsoft Office PowerPoint</Application>
  <PresentationFormat>Personalizzato</PresentationFormat>
  <Paragraphs>49</Paragraphs>
  <Slides>22</Slides>
  <Notes>0</Notes>
  <HiddenSlides>0</HiddenSlides>
  <MMClips>0</MMClips>
  <ScaleCrop>false</ScaleCrop>
  <HeadingPairs>
    <vt:vector size="4" baseType="variant">
      <vt:variant>
        <vt:lpstr>Tema</vt:lpstr>
      </vt:variant>
      <vt:variant>
        <vt:i4>1</vt:i4>
      </vt:variant>
      <vt:variant>
        <vt:lpstr>Titoli diapositive</vt:lpstr>
      </vt:variant>
      <vt:variant>
        <vt:i4>22</vt:i4>
      </vt:variant>
    </vt:vector>
  </HeadingPairs>
  <TitlesOfParts>
    <vt:vector size="23" baseType="lpstr">
      <vt:lpstr>Profondità</vt:lpstr>
      <vt:lpstr>Diapositiva 1</vt:lpstr>
      <vt:lpstr>TARAS , shevchenko ,l’eroe nazionale ucraino </vt:lpstr>
      <vt:lpstr>Diapositiva 3</vt:lpstr>
      <vt:lpstr>REGIONE ORIENTALE L’UCRAINA</vt:lpstr>
      <vt:lpstr>PARTE  FISICA</vt:lpstr>
      <vt:lpstr>I FIUMI In ucraina sono presenti numerosi fiumi </vt:lpstr>
      <vt:lpstr>IL TERRITORIO E’ PREVALENTEMENTE PIANEGGIANTE</vt:lpstr>
      <vt:lpstr>GLI UNICI RILIEVI SONO PRESENTI NELLA PARTE NORD-OCCIDENTALE AI CONFINI CON ROMANIA E POLONIA. I CARPAZI</vt:lpstr>
      <vt:lpstr>PARTE POLITICA</vt:lpstr>
      <vt:lpstr>PARTE STORICA</vt:lpstr>
      <vt:lpstr>LA POPOLAZIONE L’UCRAINA CONTA 45 MILIONI DI ABITANTI ,UN NUMERO IN DIMINUZIONE SIA CAUSA DELLA BASSA NATALITA’ SIA PER L’EMIGRAZIONE.LA POPOLAZIONE SI CONCENTRA NELLE AREE URBANE.IL 78% DEGLI ABITANTI SONO UCRAINI,MENTRE I RUSSI SONO OLTRE IL 17%, AFFIANCATI DA ALTRE MINORANZE LINGUISTICHE (BIELORUSSI,TARTARI).</vt:lpstr>
      <vt:lpstr>LA CAPITALE…KIEV</vt:lpstr>
      <vt:lpstr>L’economia</vt:lpstr>
      <vt:lpstr>Diapositiva 14</vt:lpstr>
      <vt:lpstr>Diapositiva 15</vt:lpstr>
      <vt:lpstr>Diapositiva 16</vt:lpstr>
      <vt:lpstr>Diapositiva 17</vt:lpstr>
      <vt:lpstr>Diapositiva 18</vt:lpstr>
      <vt:lpstr>Gastronomia Ucraina</vt:lpstr>
      <vt:lpstr>BORTSH</vt:lpstr>
      <vt:lpstr>Vinigret</vt:lpstr>
      <vt:lpstr>REALIZZATO DA Califano Gerardo</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WINDOWS 8</cp:lastModifiedBy>
  <cp:revision>38</cp:revision>
  <dcterms:created xsi:type="dcterms:W3CDTF">2017-05-18T16:49:41Z</dcterms:created>
  <dcterms:modified xsi:type="dcterms:W3CDTF">2018-05-25T15:51:05Z</dcterms:modified>
</cp:coreProperties>
</file>