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media/audio10.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85" r:id="rId2"/>
    <p:sldId id="284" r:id="rId3"/>
    <p:sldId id="256" r:id="rId4"/>
    <p:sldId id="278" r:id="rId5"/>
    <p:sldId id="291" r:id="rId6"/>
    <p:sldId id="280" r:id="rId7"/>
    <p:sldId id="281" r:id="rId8"/>
    <p:sldId id="289" r:id="rId9"/>
    <p:sldId id="270" r:id="rId10"/>
    <p:sldId id="271" r:id="rId11"/>
    <p:sldId id="290" r:id="rId12"/>
    <p:sldId id="282" r:id="rId13"/>
    <p:sldId id="286" r:id="rId14"/>
    <p:sldId id="287" r:id="rId15"/>
    <p:sldId id="279" r:id="rId16"/>
    <p:sldId id="288" r:id="rId17"/>
    <p:sldId id="283" r:id="rId18"/>
    <p:sldId id="257" r:id="rId19"/>
    <p:sldId id="258" r:id="rId20"/>
    <p:sldId id="261" r:id="rId21"/>
    <p:sldId id="263" r:id="rId22"/>
    <p:sldId id="264" r:id="rId23"/>
    <p:sldId id="265" r:id="rId24"/>
    <p:sldId id="266" r:id="rId25"/>
    <p:sldId id="267" r:id="rId26"/>
    <p:sldId id="268" r:id="rId27"/>
    <p:sldId id="269" r:id="rId28"/>
    <p:sldId id="272" r:id="rId29"/>
    <p:sldId id="273"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m_104" initials="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17" autoAdjust="0"/>
    <p:restoredTop sz="94660"/>
  </p:normalViewPr>
  <p:slideViewPr>
    <p:cSldViewPr snapToGrid="0">
      <p:cViewPr>
        <p:scale>
          <a:sx n="55" d="100"/>
          <a:sy n="55" d="100"/>
        </p:scale>
        <p:origin x="-1272" y="-6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AD6D91C-E5F1-439C-899F-75EF82F05612}" type="datetimeFigureOut">
              <a:rPr lang="it-IT" smtClean="0"/>
              <a:pPr/>
              <a:t>14/02/2018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8647D87-7F74-4D6C-9AF7-9B3B2E5B46AD}" type="slidenum">
              <a:rPr lang="it-IT" smtClean="0"/>
              <a:pPr/>
              <a:t>‹N›</a:t>
            </a:fld>
            <a:endParaRPr lang="it-IT"/>
          </a:p>
        </p:txBody>
      </p:sp>
    </p:spTree>
    <p:extLst>
      <p:ext uri="{BB962C8B-B14F-4D97-AF65-F5344CB8AC3E}">
        <p14:creationId xmlns:p14="http://schemas.microsoft.com/office/powerpoint/2010/main" val="406277794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advTm="5000">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D6D91C-E5F1-439C-899F-75EF82F05612}" type="datetimeFigureOut">
              <a:rPr lang="it-IT" smtClean="0"/>
              <a:pPr/>
              <a:t>14/02/2018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8647D87-7F74-4D6C-9AF7-9B3B2E5B46AD}" type="slidenum">
              <a:rPr lang="it-IT" smtClean="0"/>
              <a:pPr/>
              <a:t>‹N›</a:t>
            </a:fld>
            <a:endParaRPr lang="it-IT"/>
          </a:p>
        </p:txBody>
      </p:sp>
    </p:spTree>
    <p:extLst>
      <p:ext uri="{BB962C8B-B14F-4D97-AF65-F5344CB8AC3E}">
        <p14:creationId xmlns:p14="http://schemas.microsoft.com/office/powerpoint/2010/main" val="203511558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advTm="5000">
        <p:circl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D6D91C-E5F1-439C-899F-75EF82F05612}" type="datetimeFigureOut">
              <a:rPr lang="it-IT" smtClean="0"/>
              <a:pPr/>
              <a:t>14/02/2018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8647D87-7F74-4D6C-9AF7-9B3B2E5B46AD}" type="slidenum">
              <a:rPr lang="it-IT" smtClean="0"/>
              <a:pPr/>
              <a:t>‹N›</a:t>
            </a:fld>
            <a:endParaRPr lang="it-IT"/>
          </a:p>
        </p:txBody>
      </p:sp>
    </p:spTree>
    <p:extLst>
      <p:ext uri="{BB962C8B-B14F-4D97-AF65-F5344CB8AC3E}">
        <p14:creationId xmlns:p14="http://schemas.microsoft.com/office/powerpoint/2010/main" val="30465206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AD6D91C-E5F1-439C-899F-75EF82F05612}" type="datetimeFigureOut">
              <a:rPr lang="it-IT" smtClean="0"/>
              <a:pPr/>
              <a:t>14/02/2018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8647D87-7F74-4D6C-9AF7-9B3B2E5B46AD}" type="slidenum">
              <a:rPr lang="it-IT" smtClean="0"/>
              <a:pPr/>
              <a:t>‹N›</a:t>
            </a:fld>
            <a:endParaRPr lang="it-IT"/>
          </a:p>
        </p:txBody>
      </p:sp>
    </p:spTree>
    <p:extLst>
      <p:ext uri="{BB962C8B-B14F-4D97-AF65-F5344CB8AC3E}">
        <p14:creationId xmlns:p14="http://schemas.microsoft.com/office/powerpoint/2010/main" val="74169764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advTm="5000">
        <p:circl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AD6D91C-E5F1-439C-899F-75EF82F05612}" type="datetimeFigureOut">
              <a:rPr lang="it-IT" smtClean="0"/>
              <a:pPr/>
              <a:t>14/02/2018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8647D87-7F74-4D6C-9AF7-9B3B2E5B46AD}" type="slidenum">
              <a:rPr lang="it-IT" smtClean="0"/>
              <a:pPr/>
              <a:t>‹N›</a:t>
            </a:fld>
            <a:endParaRPr lang="it-IT"/>
          </a:p>
        </p:txBody>
      </p:sp>
    </p:spTree>
    <p:extLst>
      <p:ext uri="{BB962C8B-B14F-4D97-AF65-F5344CB8AC3E}">
        <p14:creationId xmlns:p14="http://schemas.microsoft.com/office/powerpoint/2010/main" val="127025968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advTm="5000">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AD6D91C-E5F1-439C-899F-75EF82F05612}" type="datetimeFigureOut">
              <a:rPr lang="it-IT" smtClean="0"/>
              <a:pPr/>
              <a:t>14/02/2018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8647D87-7F74-4D6C-9AF7-9B3B2E5B46AD}" type="slidenum">
              <a:rPr lang="it-IT" smtClean="0"/>
              <a:pPr/>
              <a:t>‹N›</a:t>
            </a:fld>
            <a:endParaRPr lang="it-IT"/>
          </a:p>
        </p:txBody>
      </p:sp>
    </p:spTree>
    <p:extLst>
      <p:ext uri="{BB962C8B-B14F-4D97-AF65-F5344CB8AC3E}">
        <p14:creationId xmlns:p14="http://schemas.microsoft.com/office/powerpoint/2010/main" val="158926325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advTm="5000">
        <p:circl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AD6D91C-E5F1-439C-899F-75EF82F05612}" type="datetimeFigureOut">
              <a:rPr lang="it-IT" smtClean="0"/>
              <a:pPr/>
              <a:t>14/02/2018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8647D87-7F74-4D6C-9AF7-9B3B2E5B46AD}" type="slidenum">
              <a:rPr lang="it-IT" smtClean="0"/>
              <a:pPr/>
              <a:t>‹N›</a:t>
            </a:fld>
            <a:endParaRPr lang="it-IT"/>
          </a:p>
        </p:txBody>
      </p:sp>
    </p:spTree>
    <p:extLst>
      <p:ext uri="{BB962C8B-B14F-4D97-AF65-F5344CB8AC3E}">
        <p14:creationId xmlns:p14="http://schemas.microsoft.com/office/powerpoint/2010/main" val="198507126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advTm="5000">
        <p:circl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AD6D91C-E5F1-439C-899F-75EF82F05612}" type="datetimeFigureOut">
              <a:rPr lang="it-IT" smtClean="0"/>
              <a:pPr/>
              <a:t>14/02/2018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8647D87-7F74-4D6C-9AF7-9B3B2E5B46AD}" type="slidenum">
              <a:rPr lang="it-IT" smtClean="0"/>
              <a:pPr/>
              <a:t>‹N›</a:t>
            </a:fld>
            <a:endParaRPr lang="it-IT"/>
          </a:p>
        </p:txBody>
      </p:sp>
    </p:spTree>
    <p:extLst>
      <p:ext uri="{BB962C8B-B14F-4D97-AF65-F5344CB8AC3E}">
        <p14:creationId xmlns:p14="http://schemas.microsoft.com/office/powerpoint/2010/main" val="79671889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advTm="5000">
        <p:circl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AD6D91C-E5F1-439C-899F-75EF82F05612}" type="datetimeFigureOut">
              <a:rPr lang="it-IT" smtClean="0"/>
              <a:pPr/>
              <a:t>14/02/2018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8647D87-7F74-4D6C-9AF7-9B3B2E5B46AD}" type="slidenum">
              <a:rPr lang="it-IT" smtClean="0"/>
              <a:pPr/>
              <a:t>‹N›</a:t>
            </a:fld>
            <a:endParaRPr lang="it-IT"/>
          </a:p>
        </p:txBody>
      </p:sp>
    </p:spTree>
    <p:extLst>
      <p:ext uri="{BB962C8B-B14F-4D97-AF65-F5344CB8AC3E}">
        <p14:creationId xmlns:p14="http://schemas.microsoft.com/office/powerpoint/2010/main" val="253599049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advTm="5000">
        <p:circl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AD6D91C-E5F1-439C-899F-75EF82F05612}" type="datetimeFigureOut">
              <a:rPr lang="it-IT" smtClean="0"/>
              <a:pPr/>
              <a:t>14/02/2018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8647D87-7F74-4D6C-9AF7-9B3B2E5B46AD}" type="slidenum">
              <a:rPr lang="it-IT" smtClean="0"/>
              <a:pPr/>
              <a:t>‹N›</a:t>
            </a:fld>
            <a:endParaRPr lang="it-IT"/>
          </a:p>
        </p:txBody>
      </p:sp>
    </p:spTree>
    <p:extLst>
      <p:ext uri="{BB962C8B-B14F-4D97-AF65-F5344CB8AC3E}">
        <p14:creationId xmlns:p14="http://schemas.microsoft.com/office/powerpoint/2010/main" val="371586531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advTm="5000">
        <p:circl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AD6D91C-E5F1-439C-899F-75EF82F05612}" type="datetimeFigureOut">
              <a:rPr lang="it-IT" smtClean="0"/>
              <a:pPr/>
              <a:t>14/02/2018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8647D87-7F74-4D6C-9AF7-9B3B2E5B46AD}" type="slidenum">
              <a:rPr lang="it-IT" smtClean="0"/>
              <a:pPr/>
              <a:t>‹N›</a:t>
            </a:fld>
            <a:endParaRPr lang="it-IT"/>
          </a:p>
        </p:txBody>
      </p:sp>
    </p:spTree>
    <p:extLst>
      <p:ext uri="{BB962C8B-B14F-4D97-AF65-F5344CB8AC3E}">
        <p14:creationId xmlns:p14="http://schemas.microsoft.com/office/powerpoint/2010/main" val="195067396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advTm="5000">
        <p:circl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6D91C-E5F1-439C-899F-75EF82F05612}" type="datetimeFigureOut">
              <a:rPr lang="it-IT" smtClean="0"/>
              <a:pPr/>
              <a:t>14/02/2018</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47D87-7F74-4D6C-9AF7-9B3B2E5B46AD}" type="slidenum">
              <a:rPr lang="it-IT" smtClean="0"/>
              <a:pPr/>
              <a:t>‹N›</a:t>
            </a:fld>
            <a:endParaRPr lang="it-IT"/>
          </a:p>
        </p:txBody>
      </p:sp>
    </p:spTree>
    <p:extLst>
      <p:ext uri="{BB962C8B-B14F-4D97-AF65-F5344CB8AC3E}">
        <p14:creationId xmlns:p14="http://schemas.microsoft.com/office/powerpoint/2010/main" val="82754280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p:circle/>
      </p:transition>
    </mc:Choice>
    <mc:Fallback xmlns="">
      <p:transition spd="slow" advTm="5000">
        <p:circl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0.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7981" y="5402952"/>
            <a:ext cx="10515600" cy="1325563"/>
          </a:xfrm>
        </p:spPr>
        <p:txBody>
          <a:bodyPr/>
          <a:lstStyle/>
          <a:p>
            <a:pPr algn="ctr"/>
            <a:r>
              <a:rPr lang="it-IT" dirty="0" smtClean="0"/>
              <a:t>VISITA AL MUSEO  CLASSE 2° E</a:t>
            </a:r>
            <a:endParaRPr lang="it-IT" dirty="0"/>
          </a:p>
        </p:txBody>
      </p:sp>
      <p:pic>
        <p:nvPicPr>
          <p:cNvPr id="4" name="Segnaposto contenuto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915727" y="831761"/>
            <a:ext cx="6480640" cy="4546120"/>
          </a:xfrm>
        </p:spPr>
      </p:pic>
      <p:pic>
        <p:nvPicPr>
          <p:cNvPr id="3" name="A. VIVALDI_ Flute Concerto La Tempesta di Mare in F major Op.101 RV 433, F. Lazarevit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636280" y="831761"/>
            <a:ext cx="609600" cy="609600"/>
          </a:xfrm>
          <a:prstGeom prst="rect">
            <a:avLst/>
          </a:prstGeom>
        </p:spPr>
      </p:pic>
    </p:spTree>
    <p:extLst>
      <p:ext uri="{BB962C8B-B14F-4D97-AF65-F5344CB8AC3E}">
        <p14:creationId xmlns:p14="http://schemas.microsoft.com/office/powerpoint/2010/main" val="106939739"/>
      </p:ext>
    </p:extLst>
  </p:cSld>
  <p:clrMapOvr>
    <a:masterClrMapping/>
  </p:clrMapOvr>
  <mc:AlternateContent xmlns:mc="http://schemas.openxmlformats.org/markup-compatibility/2006" xmlns:p14="http://schemas.microsoft.com/office/powerpoint/2010/main">
    <mc:Choice Requires="p14">
      <p:transition spd="slow" p14:dur="2000" advTm="5000">
        <p:circle/>
        <p:sndAc>
          <p:stSnd>
            <p:snd r:embed="rId4" name="camera.wav"/>
          </p:stSnd>
        </p:sndAc>
      </p:transition>
    </mc:Choice>
    <mc:Fallback xmlns="">
      <p:transition spd="slow" advTm="5000">
        <p:circle/>
        <p:sndAc>
          <p:stSnd>
            <p:snd r:embed="rId7"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5562600" cy="5975714"/>
          </a:xfrm>
        </p:spPr>
        <p:txBody>
          <a:bodyPr/>
          <a:lstStyle/>
          <a:p>
            <a:r>
              <a:rPr lang="it-IT" dirty="0" smtClean="0"/>
              <a:t>Portantina Barocca</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75303" y="0"/>
            <a:ext cx="4816697" cy="6858000"/>
          </a:xfrm>
        </p:spPr>
      </p:pic>
    </p:spTree>
    <p:extLst>
      <p:ext uri="{BB962C8B-B14F-4D97-AF65-F5344CB8AC3E}">
        <p14:creationId xmlns:p14="http://schemas.microsoft.com/office/powerpoint/2010/main" val="839272823"/>
      </p:ext>
    </p:extLst>
  </p:cSld>
  <p:clrMapOvr>
    <a:masterClrMapping/>
  </p:clrMapOvr>
  <p:transition spd="slow" advTm="500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39"/>
            <a:ext cx="12192000" cy="6859539"/>
          </a:xfrm>
        </p:spPr>
      </p:pic>
    </p:spTree>
    <p:extLst>
      <p:ext uri="{BB962C8B-B14F-4D97-AF65-F5344CB8AC3E}">
        <p14:creationId xmlns:p14="http://schemas.microsoft.com/office/powerpoint/2010/main" val="1187507323"/>
      </p:ext>
    </p:extLst>
  </p:cSld>
  <p:clrMapOvr>
    <a:masterClrMapping/>
  </p:clrMapOvr>
  <mc:AlternateContent xmlns:mc="http://schemas.openxmlformats.org/markup-compatibility/2006" xmlns:p14="http://schemas.microsoft.com/office/powerpoint/2010/main">
    <mc:Choice Requires="p14">
      <p:transition spd="slow" p14:dur="2000" advTm="5000">
        <p:circle/>
      </p:transition>
    </mc:Choice>
    <mc:Fallback xmlns="">
      <p:transition spd="slow" advTm="5000">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122" name="Picture 2" descr="Risultati immagini per le porcellane museo capodimont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2125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85656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5000">
        <p15:prstTrans prst="pageCurlDouble"/>
      </p:transition>
    </mc:Choice>
    <mc:Fallback>
      <p:transition spd="slow"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686" y="365125"/>
            <a:ext cx="3237876" cy="5870783"/>
          </a:xfrm>
        </p:spPr>
        <p:txBody>
          <a:bodyPr/>
          <a:lstStyle/>
          <a:p>
            <a:r>
              <a:rPr lang="it-IT" dirty="0" smtClean="0"/>
              <a:t>Sala dei papi- ritratto di Leone X </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62335" y="0"/>
            <a:ext cx="8129666" cy="6858000"/>
          </a:xfrm>
        </p:spPr>
      </p:pic>
    </p:spTree>
    <p:extLst>
      <p:ext uri="{BB962C8B-B14F-4D97-AF65-F5344CB8AC3E}">
        <p14:creationId xmlns:p14="http://schemas.microsoft.com/office/powerpoint/2010/main" val="157657961"/>
      </p:ext>
    </p:extLst>
  </p:cSld>
  <p:clrMapOvr>
    <a:masterClrMapping/>
  </p:clrMapOvr>
  <mc:AlternateContent xmlns:mc="http://schemas.openxmlformats.org/markup-compatibility/2006" xmlns:p14="http://schemas.microsoft.com/office/powerpoint/2010/main">
    <mc:Choice Requires="p14">
      <p:transition spd="slow" p14:dur="2000" advTm="5000">
        <p:circle/>
      </p:transition>
    </mc:Choice>
    <mc:Fallback xmlns="">
      <p:transition spd="slow" advTm="5000">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0742" y="629587"/>
            <a:ext cx="5040609" cy="5201587"/>
          </a:xfrm>
        </p:spPr>
        <p:txBody>
          <a:bodyPr/>
          <a:lstStyle/>
          <a:p>
            <a:r>
              <a:rPr lang="it-IT" dirty="0" smtClean="0"/>
              <a:t>Caravaggio </a:t>
            </a:r>
            <a:r>
              <a:rPr lang="it-IT" dirty="0"/>
              <a:t/>
            </a:r>
            <a:br>
              <a:rPr lang="it-IT" dirty="0"/>
            </a:br>
            <a:r>
              <a:rPr lang="it-IT" dirty="0"/>
              <a:t>La Flagellazione di </a:t>
            </a:r>
            <a:r>
              <a:rPr lang="it-IT" dirty="0" smtClean="0"/>
              <a:t>Cristo olio </a:t>
            </a:r>
            <a:r>
              <a:rPr lang="it-IT" dirty="0" smtClean="0"/>
              <a:t>su tela </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15258" y="104951"/>
            <a:ext cx="4002711" cy="6857980"/>
          </a:xfrm>
        </p:spPr>
      </p:pic>
    </p:spTree>
    <p:extLst>
      <p:ext uri="{BB962C8B-B14F-4D97-AF65-F5344CB8AC3E}">
        <p14:creationId xmlns:p14="http://schemas.microsoft.com/office/powerpoint/2010/main" val="1758293707"/>
      </p:ext>
    </p:extLst>
  </p:cSld>
  <p:clrMapOvr>
    <a:masterClrMapping/>
  </p:clrMapOvr>
  <mc:AlternateContent xmlns:mc="http://schemas.openxmlformats.org/markup-compatibility/2006" xmlns:p14="http://schemas.microsoft.com/office/powerpoint/2010/main">
    <mc:Choice Requires="p14">
      <p:transition spd="slow" p14:dur="2000" advTm="5000">
        <p:circle/>
      </p:transition>
    </mc:Choice>
    <mc:Fallback xmlns="">
      <p:transition spd="slow" advTm="500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9344" y="365125"/>
            <a:ext cx="3899140" cy="6140606"/>
          </a:xfrm>
        </p:spPr>
        <p:txBody>
          <a:bodyPr/>
          <a:lstStyle/>
          <a:p>
            <a:r>
              <a:rPr lang="it-IT" dirty="0" smtClean="0"/>
              <a:t>Caravaggio </a:t>
            </a:r>
            <a:r>
              <a:rPr lang="it-IT" dirty="0" smtClean="0"/>
              <a:t/>
            </a:r>
            <a:br>
              <a:rPr lang="it-IT" dirty="0" smtClean="0"/>
            </a:br>
            <a:r>
              <a:rPr lang="it-IT" dirty="0" smtClean="0"/>
              <a:t>La </a:t>
            </a:r>
            <a:r>
              <a:rPr lang="it-IT" dirty="0"/>
              <a:t>Flagellazione di Cristo</a:t>
            </a:r>
            <a:endParaRPr lang="it-IT" dirty="0"/>
          </a:p>
        </p:txBody>
      </p:sp>
      <p:pic>
        <p:nvPicPr>
          <p:cNvPr id="2050" name="Picture 2" descr="Risultati immagini per flagellazione di cristo caravaggio"/>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86859" y="1"/>
            <a:ext cx="740514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1630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5000" advTm="5000">
        <p15:prstTrans prst="curtains"/>
      </p:transition>
    </mc:Choice>
    <mc:Fallback>
      <p:transition spd="slow"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5067925" cy="5570980"/>
          </a:xfrm>
        </p:spPr>
        <p:txBody>
          <a:bodyPr/>
          <a:lstStyle/>
          <a:p>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01766" y="0"/>
            <a:ext cx="4366259" cy="6858000"/>
          </a:xfrm>
        </p:spPr>
      </p:pic>
    </p:spTree>
    <p:extLst>
      <p:ext uri="{BB962C8B-B14F-4D97-AF65-F5344CB8AC3E}">
        <p14:creationId xmlns:p14="http://schemas.microsoft.com/office/powerpoint/2010/main" val="4260282499"/>
      </p:ext>
    </p:extLst>
  </p:cSld>
  <p:clrMapOvr>
    <a:masterClrMapping/>
  </p:clrMapOvr>
  <mc:AlternateContent xmlns:mc="http://schemas.openxmlformats.org/markup-compatibility/2006" xmlns:p14="http://schemas.microsoft.com/office/powerpoint/2010/main">
    <mc:Choice Requires="p14">
      <p:transition spd="slow" p14:dur="2000" advTm="5000">
        <p:circle/>
      </p:transition>
    </mc:Choice>
    <mc:Fallback xmlns="">
      <p:transition spd="slow" advTm="5000">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3269" y="749508"/>
            <a:ext cx="4873052" cy="5711253"/>
          </a:xfrm>
        </p:spPr>
        <p:txBody>
          <a:bodyPr/>
          <a:lstStyle/>
          <a:p>
            <a:r>
              <a:rPr lang="it-IT" dirty="0" smtClean="0"/>
              <a:t>Sacra Famiglia-Raffaello e altri</a:t>
            </a:r>
            <a:endParaRPr lang="it-IT" dirty="0"/>
          </a:p>
        </p:txBody>
      </p:sp>
      <p:pic>
        <p:nvPicPr>
          <p:cNvPr id="6146" name="Picture 2" descr="Risultati immagini per madonna del divino amore museo di capodimonteù"/>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31358" y="0"/>
            <a:ext cx="54606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119411"/>
      </p:ext>
    </p:extLst>
  </p:cSld>
  <p:clrMapOvr>
    <a:masterClrMapping/>
  </p:clrMapOvr>
  <mc:AlternateContent xmlns:mc="http://schemas.openxmlformats.org/markup-compatibility/2006" xmlns:p14="http://schemas.microsoft.com/office/powerpoint/2010/main">
    <mc:Choice Requires="p14">
      <p:transition spd="slow" p14:dur="900" advTm="5000">
        <p14:warp dir="in"/>
      </p:transition>
    </mc:Choice>
    <mc:Fallback xmlns="">
      <p:transition spd="slow" advTm="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9607" y="365126"/>
            <a:ext cx="3567659" cy="5511018"/>
          </a:xfrm>
        </p:spPr>
        <p:txBody>
          <a:bodyPr>
            <a:normAutofit/>
          </a:bodyPr>
          <a:lstStyle/>
          <a:p>
            <a:pPr algn="ctr"/>
            <a:r>
              <a:rPr lang="it-IT" dirty="0" smtClean="0"/>
              <a:t>Masolino di </a:t>
            </a:r>
            <a:r>
              <a:rPr lang="it-IT" dirty="0" err="1" smtClean="0"/>
              <a:t>Panicola</a:t>
            </a:r>
            <a:r>
              <a:rPr lang="it-IT" dirty="0" smtClean="0"/>
              <a:t> </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42021" y="0"/>
            <a:ext cx="7649980" cy="6858000"/>
          </a:xfrm>
        </p:spPr>
      </p:pic>
    </p:spTree>
    <p:extLst>
      <p:ext uri="{BB962C8B-B14F-4D97-AF65-F5344CB8AC3E}">
        <p14:creationId xmlns:p14="http://schemas.microsoft.com/office/powerpoint/2010/main" val="35292033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Tm="5000">
        <p15:prstTrans prst="crush"/>
      </p:transition>
    </mc:Choice>
    <mc:Fallback>
      <p:transition spd="slow" advTm="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4716" y="320154"/>
            <a:ext cx="2413416" cy="5795833"/>
          </a:xfrm>
        </p:spPr>
        <p:txBody>
          <a:bodyPr/>
          <a:lstStyle/>
          <a:p>
            <a:r>
              <a:rPr lang="it-IT" dirty="0" smtClean="0"/>
              <a:t>I ciechi </a:t>
            </a:r>
            <a:br>
              <a:rPr lang="it-IT" dirty="0" smtClean="0"/>
            </a:br>
            <a:r>
              <a:rPr lang="it-IT" dirty="0" smtClean="0"/>
              <a:t>Bosch</a:t>
            </a:r>
            <a:br>
              <a:rPr lang="it-IT" dirty="0" smtClean="0"/>
            </a:br>
            <a:r>
              <a:rPr lang="it-IT" dirty="0" smtClean="0"/>
              <a:t>(‘400)</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0015" y="-22848"/>
            <a:ext cx="9051984" cy="6880848"/>
          </a:xfrm>
        </p:spPr>
      </p:pic>
    </p:spTree>
    <p:extLst>
      <p:ext uri="{BB962C8B-B14F-4D97-AF65-F5344CB8AC3E}">
        <p14:creationId xmlns:p14="http://schemas.microsoft.com/office/powerpoint/2010/main" val="14749683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Tm="5000">
        <p15:prstTrans prst="fracture"/>
      </p:transition>
    </mc:Choice>
    <mc:Fallback>
      <p:transition spd="slow"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ctrTitle"/>
          </p:nvPr>
        </p:nvSpPr>
        <p:spPr bwMode="auto">
          <a:xfrm>
            <a:off x="0" y="1049863"/>
            <a:ext cx="12192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it-IT" sz="2000" dirty="0" smtClean="0">
                <a:latin typeface="Algerian" panose="04020705040A02060702" pitchFamily="82" charset="0"/>
                <a:cs typeface="Arial" panose="020B0604020202020204" pitchFamily="34" charset="0"/>
              </a:rPr>
              <a:t>Il m</a:t>
            </a:r>
            <a:r>
              <a:rPr kumimoji="0" lang="it-IT" sz="2000" b="0" i="0" u="none" strike="noStrike" cap="none" normalizeH="0" baseline="0" dirty="0" smtClean="0">
                <a:ln>
                  <a:noFill/>
                </a:ln>
                <a:effectLst/>
                <a:latin typeface="Algerian" panose="04020705040A02060702" pitchFamily="82" charset="0"/>
                <a:cs typeface="Arial" panose="020B0604020202020204" pitchFamily="34" charset="0"/>
              </a:rPr>
              <a:t>useo nazionale di Capodimonte è un museo di Napoli, ubicato all'interno della reggia omonima, nella località di Capodimonte: ospita gallerie di arte antica, una di arte contemporanea e un appartamento storico.</a:t>
            </a:r>
            <a:r>
              <a:rPr kumimoji="0" lang="it-IT" sz="2000" b="0" i="0" u="none" strike="noStrike" cap="none" normalizeH="0" baseline="0" dirty="0" smtClean="0">
                <a:ln>
                  <a:noFill/>
                </a:ln>
                <a:effectLst/>
                <a:latin typeface="Algerian" panose="04020705040A02060702" pitchFamily="82" charset="0"/>
              </a:rPr>
              <a:t/>
            </a:r>
            <a:br>
              <a:rPr kumimoji="0" lang="it-IT" sz="2000" b="0" i="0" u="none" strike="noStrike" cap="none" normalizeH="0" baseline="0" dirty="0" smtClean="0">
                <a:ln>
                  <a:noFill/>
                </a:ln>
                <a:effectLst/>
                <a:latin typeface="Algerian" panose="04020705040A02060702" pitchFamily="82" charset="0"/>
              </a:rPr>
            </a:br>
            <a:r>
              <a:rPr kumimoji="0" lang="it-IT" sz="2000" b="0" i="0" u="none" strike="noStrike" cap="none" normalizeH="0" baseline="0" dirty="0" smtClean="0">
                <a:ln>
                  <a:noFill/>
                </a:ln>
                <a:effectLst/>
                <a:latin typeface="Algerian" panose="04020705040A02060702" pitchFamily="82" charset="0"/>
                <a:cs typeface="Arial" panose="020B0604020202020204" pitchFamily="34" charset="0"/>
              </a:rPr>
              <a:t>È stato ufficialmente inaugurato nel 1957, anche se le sale della reggia hanno ospitato opere d'arte già a partire dal 1758. Conserva prevalentemente pitture, distribuite largamente nelle due collezioni principali, ossia quella Farnese, di cui fanno parte alcuni grandi nomi della pittura italiana e internazionale (tra cui Raffaello, Tiziano, Parmigianino, </a:t>
            </a:r>
            <a:r>
              <a:rPr kumimoji="0" lang="it-IT" sz="2000" b="0" i="0" u="none" strike="noStrike" cap="none" normalizeH="0" baseline="0" dirty="0" err="1" smtClean="0">
                <a:ln>
                  <a:noFill/>
                </a:ln>
                <a:effectLst/>
                <a:latin typeface="Algerian" panose="04020705040A02060702" pitchFamily="82" charset="0"/>
                <a:cs typeface="Arial" panose="020B0604020202020204" pitchFamily="34" charset="0"/>
              </a:rPr>
              <a:t>Bruegel</a:t>
            </a:r>
            <a:r>
              <a:rPr kumimoji="0" lang="it-IT" sz="2000" b="0" i="0" u="none" strike="noStrike" cap="none" normalizeH="0" baseline="0" dirty="0" smtClean="0">
                <a:ln>
                  <a:noFill/>
                </a:ln>
                <a:effectLst/>
                <a:latin typeface="Algerian" panose="04020705040A02060702" pitchFamily="82" charset="0"/>
                <a:cs typeface="Arial" panose="020B0604020202020204" pitchFamily="34" charset="0"/>
              </a:rPr>
              <a:t> il Vecchio, </a:t>
            </a:r>
            <a:r>
              <a:rPr kumimoji="0" lang="it-IT" sz="2000" b="0" i="0" u="none" strike="noStrike" cap="none" normalizeH="0" baseline="0" dirty="0" err="1" smtClean="0">
                <a:ln>
                  <a:noFill/>
                </a:ln>
                <a:effectLst/>
                <a:latin typeface="Algerian" panose="04020705040A02060702" pitchFamily="82" charset="0"/>
                <a:cs typeface="Arial" panose="020B0604020202020204" pitchFamily="34" charset="0"/>
              </a:rPr>
              <a:t>El</a:t>
            </a:r>
            <a:r>
              <a:rPr kumimoji="0" lang="it-IT" sz="2000" b="0" i="0" u="none" strike="noStrike" cap="none" normalizeH="0" baseline="0" dirty="0" smtClean="0">
                <a:ln>
                  <a:noFill/>
                </a:ln>
                <a:effectLst/>
                <a:latin typeface="Algerian" panose="04020705040A02060702" pitchFamily="82" charset="0"/>
                <a:cs typeface="Arial" panose="020B0604020202020204" pitchFamily="34" charset="0"/>
              </a:rPr>
              <a:t> Greco, Ludovico Carracci, Guido Reni), e quella della Galleria Napoletana, che raccoglie opere provenienti da chiese della città e dei suoi dintorni, trasportate a Capodimonte a scopo cautelativo dalle soppressioni in poi (Simone</a:t>
            </a:r>
            <a:r>
              <a:rPr kumimoji="0" lang="it-IT" sz="2000" b="0" i="0" u="none" strike="noStrike" cap="none" normalizeH="0" dirty="0" smtClean="0">
                <a:ln>
                  <a:noFill/>
                </a:ln>
                <a:effectLst/>
                <a:latin typeface="Algerian" panose="04020705040A02060702" pitchFamily="82" charset="0"/>
                <a:cs typeface="Arial" panose="020B0604020202020204" pitchFamily="34" charset="0"/>
              </a:rPr>
              <a:t> </a:t>
            </a:r>
            <a:r>
              <a:rPr lang="it-IT" sz="2000" dirty="0" smtClean="0">
                <a:latin typeface="Algerian" panose="04020705040A02060702" pitchFamily="82" charset="0"/>
                <a:cs typeface="Arial" panose="020B0604020202020204" pitchFamily="34" charset="0"/>
              </a:rPr>
              <a:t> </a:t>
            </a:r>
            <a:r>
              <a:rPr kumimoji="0" lang="it-IT" sz="2000" b="0" i="0" u="none" strike="noStrike" cap="none" normalizeH="0" baseline="0" dirty="0" smtClean="0">
                <a:ln>
                  <a:noFill/>
                </a:ln>
                <a:effectLst/>
                <a:latin typeface="Algerian" panose="04020705040A02060702" pitchFamily="82" charset="0"/>
                <a:cs typeface="Arial" panose="020B0604020202020204" pitchFamily="34" charset="0"/>
              </a:rPr>
              <a:t>Martini, </a:t>
            </a:r>
            <a:r>
              <a:rPr kumimoji="0" lang="it-IT" sz="2000" b="0" i="0" u="none" strike="noStrike" cap="none" normalizeH="0" baseline="0" dirty="0" err="1" smtClean="0">
                <a:ln>
                  <a:noFill/>
                </a:ln>
                <a:effectLst/>
                <a:latin typeface="Algerian" panose="04020705040A02060702" pitchFamily="82" charset="0"/>
                <a:cs typeface="Arial" panose="020B0604020202020204" pitchFamily="34" charset="0"/>
              </a:rPr>
              <a:t>Colantonio</a:t>
            </a:r>
            <a:r>
              <a:rPr kumimoji="0" lang="it-IT" sz="2000" b="0" i="0" u="none" strike="noStrike" cap="none" normalizeH="0" baseline="0" dirty="0" smtClean="0">
                <a:ln>
                  <a:noFill/>
                </a:ln>
                <a:effectLst/>
                <a:latin typeface="Algerian" panose="04020705040A02060702" pitchFamily="82" charset="0"/>
                <a:cs typeface="Arial" panose="020B0604020202020204" pitchFamily="34" charset="0"/>
              </a:rPr>
              <a:t>, Caravaggio, Ribera, Luca Giordano, Francesco </a:t>
            </a:r>
            <a:r>
              <a:rPr kumimoji="0" lang="it-IT" sz="2000" b="0" i="0" u="none" strike="noStrike" cap="none" normalizeH="0" baseline="0" dirty="0" err="1" smtClean="0">
                <a:ln>
                  <a:noFill/>
                </a:ln>
                <a:effectLst/>
                <a:latin typeface="Algerian" panose="04020705040A02060702" pitchFamily="82" charset="0"/>
                <a:cs typeface="Arial" panose="020B0604020202020204" pitchFamily="34" charset="0"/>
              </a:rPr>
              <a:t>Solimena</a:t>
            </a:r>
            <a:r>
              <a:rPr kumimoji="0" lang="it-IT" sz="2000" b="0" i="0" u="none" strike="noStrike" cap="none" normalizeH="0" baseline="0" dirty="0" smtClean="0">
                <a:ln>
                  <a:noFill/>
                </a:ln>
                <a:effectLst/>
                <a:latin typeface="Algerian" panose="04020705040A02060702" pitchFamily="82" charset="0"/>
                <a:cs typeface="Arial" panose="020B0604020202020204" pitchFamily="34" charset="0"/>
              </a:rPr>
              <a:t>). Importante anche la collezione di arte contemporanea, unica nel suo genere in Italia, in cui spicca </a:t>
            </a:r>
            <a:r>
              <a:rPr kumimoji="0" lang="it-IT" sz="2000" b="0" i="0" u="none" strike="noStrike" cap="none" normalizeH="0" baseline="0" dirty="0" err="1" smtClean="0">
                <a:ln>
                  <a:noFill/>
                </a:ln>
                <a:effectLst/>
                <a:latin typeface="Algerian" panose="04020705040A02060702" pitchFamily="82" charset="0"/>
                <a:cs typeface="Arial" panose="020B0604020202020204" pitchFamily="34" charset="0"/>
              </a:rPr>
              <a:t>Vesuvius</a:t>
            </a:r>
            <a:r>
              <a:rPr kumimoji="0" lang="it-IT" sz="2000" b="0" i="0" u="none" strike="noStrike" cap="none" normalizeH="0" baseline="0" dirty="0" smtClean="0">
                <a:ln>
                  <a:noFill/>
                </a:ln>
                <a:effectLst/>
                <a:latin typeface="Algerian" panose="04020705040A02060702" pitchFamily="82" charset="0"/>
                <a:cs typeface="Arial" panose="020B0604020202020204" pitchFamily="34" charset="0"/>
              </a:rPr>
              <a:t> di Andy Warhol.</a:t>
            </a:r>
            <a:r>
              <a:rPr kumimoji="0" lang="it-IT" sz="2000" b="0" i="0" u="none" strike="noStrike" cap="none" normalizeH="0" baseline="0" dirty="0" smtClean="0">
                <a:ln>
                  <a:noFill/>
                </a:ln>
                <a:effectLst/>
                <a:latin typeface="Algerian" panose="04020705040A02060702" pitchFamily="82" charset="0"/>
              </a:rPr>
              <a:t/>
            </a:r>
            <a:br>
              <a:rPr kumimoji="0" lang="it-IT" sz="2000" b="0" i="0" u="none" strike="noStrike" cap="none" normalizeH="0" baseline="0" dirty="0" smtClean="0">
                <a:ln>
                  <a:noFill/>
                </a:ln>
                <a:effectLst/>
                <a:latin typeface="Algerian" panose="04020705040A02060702" pitchFamily="82" charset="0"/>
              </a:rPr>
            </a:br>
            <a:r>
              <a:rPr kumimoji="0" lang="it-IT" sz="2000" b="0" i="0" u="none" strike="noStrike" cap="none" normalizeH="0" baseline="0" dirty="0" smtClean="0">
                <a:ln>
                  <a:noFill/>
                </a:ln>
                <a:effectLst/>
                <a:latin typeface="Algerian" panose="04020705040A02060702" pitchFamily="82" charset="0"/>
                <a:cs typeface="Arial" panose="020B0604020202020204" pitchFamily="34" charset="0"/>
              </a:rPr>
              <a:t>Nel 2016 il museo ha fatto registrare 193 055 visitatori.</a:t>
            </a:r>
            <a:r>
              <a:rPr kumimoji="0" lang="it-IT" sz="2000" b="0" i="0" u="none" strike="noStrike" cap="none" normalizeH="0" baseline="0" dirty="0" smtClean="0">
                <a:ln>
                  <a:noFill/>
                </a:ln>
                <a:effectLst/>
                <a:latin typeface="Algerian" panose="04020705040A02060702" pitchFamily="82" charset="0"/>
              </a:rPr>
              <a:t> </a:t>
            </a:r>
          </a:p>
        </p:txBody>
      </p:sp>
    </p:spTree>
    <p:extLst>
      <p:ext uri="{BB962C8B-B14F-4D97-AF65-F5344CB8AC3E}">
        <p14:creationId xmlns:p14="http://schemas.microsoft.com/office/powerpoint/2010/main" val="3857494245"/>
      </p:ext>
    </p:extLst>
  </p:cSld>
  <p:clrMapOvr>
    <a:masterClrMapping/>
  </p:clrMapOvr>
  <mc:AlternateContent xmlns:mc="http://schemas.openxmlformats.org/markup-compatibility/2006" xmlns:p14="http://schemas.microsoft.com/office/powerpoint/2010/main">
    <mc:Choice Requires="p14">
      <p:transition spd="med" p14:dur="700" advTm="51000">
        <p:fade/>
      </p:transition>
    </mc:Choice>
    <mc:Fallback xmlns="">
      <p:transition spd="med" advTm="51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882" y="344774"/>
            <a:ext cx="2893101" cy="6205928"/>
          </a:xfrm>
        </p:spPr>
        <p:txBody>
          <a:bodyPr>
            <a:normAutofit/>
          </a:bodyPr>
          <a:lstStyle/>
          <a:p>
            <a:r>
              <a:rPr lang="it-IT" dirty="0" smtClean="0"/>
              <a:t>Adorazione dei tre magi</a:t>
            </a:r>
            <a:br>
              <a:rPr lang="it-IT" dirty="0" smtClean="0"/>
            </a:br>
            <a:r>
              <a:rPr lang="it-IT" dirty="0" smtClean="0"/>
              <a:t>(‘600)</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7874" y="0"/>
            <a:ext cx="8954125" cy="6858000"/>
          </a:xfrm>
        </p:spPr>
      </p:pic>
    </p:spTree>
    <p:extLst>
      <p:ext uri="{BB962C8B-B14F-4D97-AF65-F5344CB8AC3E}">
        <p14:creationId xmlns:p14="http://schemas.microsoft.com/office/powerpoint/2010/main" val="1474161412"/>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3763780" cy="4956383"/>
          </a:xfrm>
        </p:spPr>
        <p:txBody>
          <a:bodyPr/>
          <a:lstStyle/>
          <a:p>
            <a:r>
              <a:rPr lang="it-IT" dirty="0" smtClean="0"/>
              <a:t>Madonna con bambino-</a:t>
            </a:r>
            <a:r>
              <a:rPr lang="it-IT" dirty="0" err="1" smtClean="0"/>
              <a:t>Alleri</a:t>
            </a:r>
            <a:r>
              <a:rPr lang="it-IT" dirty="0" smtClean="0"/>
              <a:t> e Raffaello</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98773" y="0"/>
            <a:ext cx="6993227" cy="6858000"/>
          </a:xfrm>
        </p:spPr>
      </p:pic>
    </p:spTree>
    <p:extLst>
      <p:ext uri="{BB962C8B-B14F-4D97-AF65-F5344CB8AC3E}">
        <p14:creationId xmlns:p14="http://schemas.microsoft.com/office/powerpoint/2010/main" val="2247887898"/>
      </p:ext>
    </p:extLst>
  </p:cSld>
  <p:clrMapOvr>
    <a:masterClrMapping/>
  </p:clrMapOvr>
  <mc:AlternateContent xmlns:mc="http://schemas.openxmlformats.org/markup-compatibility/2006" xmlns:p14="http://schemas.microsoft.com/office/powerpoint/2010/main">
    <mc:Choice Requires="p14">
      <p:transition spd="slow" p14:dur="3000" advTm="5000">
        <p14:shred/>
      </p:transition>
    </mc:Choice>
    <mc:Fallback xmlns="">
      <p:transition spd="slow" advTm="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3289" y="434715"/>
            <a:ext cx="2789420" cy="5996065"/>
          </a:xfrm>
        </p:spPr>
        <p:txBody>
          <a:bodyPr/>
          <a:lstStyle/>
          <a:p>
            <a:r>
              <a:rPr lang="it-IT" dirty="0" smtClean="0"/>
              <a:t> </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88157" y="0"/>
            <a:ext cx="8203843" cy="6858000"/>
          </a:xfrm>
        </p:spPr>
      </p:pic>
      <p:sp>
        <p:nvSpPr>
          <p:cNvPr id="5" name="CasellaDiTesto 4"/>
          <p:cNvSpPr txBox="1"/>
          <p:nvPr/>
        </p:nvSpPr>
        <p:spPr>
          <a:xfrm>
            <a:off x="276264" y="756138"/>
            <a:ext cx="3464169" cy="4154984"/>
          </a:xfrm>
          <a:prstGeom prst="rect">
            <a:avLst/>
          </a:prstGeom>
          <a:noFill/>
        </p:spPr>
        <p:txBody>
          <a:bodyPr wrap="square" rtlCol="0">
            <a:spAutoFit/>
          </a:bodyPr>
          <a:lstStyle/>
          <a:p>
            <a:endParaRPr lang="it-IT" sz="4400" dirty="0" smtClean="0">
              <a:latin typeface="+mj-lt"/>
            </a:endParaRPr>
          </a:p>
          <a:p>
            <a:endParaRPr lang="it-IT" sz="4400" dirty="0">
              <a:latin typeface="+mj-lt"/>
            </a:endParaRPr>
          </a:p>
          <a:p>
            <a:r>
              <a:rPr lang="it-IT" sz="4400" dirty="0" smtClean="0">
                <a:latin typeface="+mj-lt"/>
              </a:rPr>
              <a:t>Madonna con bambino e san Giovanni (‘500)</a:t>
            </a:r>
            <a:endParaRPr lang="it-IT" sz="4400" dirty="0">
              <a:latin typeface="+mj-lt"/>
            </a:endParaRPr>
          </a:p>
        </p:txBody>
      </p:sp>
    </p:spTree>
    <p:extLst>
      <p:ext uri="{BB962C8B-B14F-4D97-AF65-F5344CB8AC3E}">
        <p14:creationId xmlns:p14="http://schemas.microsoft.com/office/powerpoint/2010/main" val="205350733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 </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26040" y="0"/>
            <a:ext cx="7765960" cy="6858000"/>
          </a:xfrm>
        </p:spPr>
      </p:pic>
      <p:sp>
        <p:nvSpPr>
          <p:cNvPr id="3" name="CasellaDiTesto 2"/>
          <p:cNvSpPr txBox="1"/>
          <p:nvPr/>
        </p:nvSpPr>
        <p:spPr>
          <a:xfrm>
            <a:off x="351692" y="492370"/>
            <a:ext cx="3604846" cy="3477875"/>
          </a:xfrm>
          <a:prstGeom prst="rect">
            <a:avLst/>
          </a:prstGeom>
          <a:noFill/>
        </p:spPr>
        <p:txBody>
          <a:bodyPr wrap="square" rtlCol="0">
            <a:spAutoFit/>
          </a:bodyPr>
          <a:lstStyle/>
          <a:p>
            <a:endParaRPr lang="it-IT" sz="4400" dirty="0" smtClean="0">
              <a:latin typeface="+mj-lt"/>
            </a:endParaRPr>
          </a:p>
          <a:p>
            <a:endParaRPr lang="it-IT" sz="4400" dirty="0">
              <a:latin typeface="+mj-lt"/>
            </a:endParaRPr>
          </a:p>
          <a:p>
            <a:endParaRPr lang="it-IT" sz="4400" dirty="0" smtClean="0">
              <a:latin typeface="+mj-lt"/>
            </a:endParaRPr>
          </a:p>
          <a:p>
            <a:r>
              <a:rPr lang="it-IT" sz="4400" dirty="0" smtClean="0">
                <a:latin typeface="+mj-lt"/>
              </a:rPr>
              <a:t>Ascensione di Maria </a:t>
            </a:r>
            <a:endParaRPr lang="it-IT" sz="4400" dirty="0">
              <a:latin typeface="+mj-lt"/>
            </a:endParaRPr>
          </a:p>
        </p:txBody>
      </p:sp>
    </p:spTree>
    <p:extLst>
      <p:ext uri="{BB962C8B-B14F-4D97-AF65-F5344CB8AC3E}">
        <p14:creationId xmlns:p14="http://schemas.microsoft.com/office/powerpoint/2010/main" val="288464993"/>
      </p:ext>
    </p:extLst>
  </p:cSld>
  <p:clrMapOvr>
    <a:masterClrMapping/>
  </p:clrMapOvr>
  <p:transition spd="slow" advTm="5000">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365125"/>
            <a:ext cx="3552091" cy="5648813"/>
          </a:xfrm>
        </p:spPr>
        <p:txBody>
          <a:bodyPr/>
          <a:lstStyle/>
          <a:p>
            <a:r>
              <a:rPr lang="it-IT" dirty="0" smtClean="0"/>
              <a:t>Pala d’ altare –crocifissione-fiamminga</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2091" y="0"/>
            <a:ext cx="8639909" cy="6858000"/>
          </a:xfrm>
        </p:spPr>
      </p:pic>
    </p:spTree>
    <p:extLst>
      <p:ext uri="{BB962C8B-B14F-4D97-AF65-F5344CB8AC3E}">
        <p14:creationId xmlns:p14="http://schemas.microsoft.com/office/powerpoint/2010/main" val="339022592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advTm="5000">
        <p15:prstTrans prst="origami"/>
      </p:transition>
    </mc:Choice>
    <mc:Fallback>
      <p:transition spd="slow" advTm="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9277" y="365125"/>
            <a:ext cx="4097215" cy="6018090"/>
          </a:xfrm>
        </p:spPr>
        <p:txBody>
          <a:bodyPr/>
          <a:lstStyle/>
          <a:p>
            <a:r>
              <a:rPr lang="it-IT" dirty="0" smtClean="0"/>
              <a:t>Scena di genere con natura morta </a:t>
            </a:r>
            <a:br>
              <a:rPr lang="it-IT" dirty="0" smtClean="0"/>
            </a:br>
            <a:r>
              <a:rPr lang="it-IT" dirty="0" smtClean="0"/>
              <a:t>(cacciagione)-(‘600)</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46785" y="0"/>
            <a:ext cx="7145215" cy="6858000"/>
          </a:xfrm>
        </p:spPr>
      </p:pic>
    </p:spTree>
    <p:extLst>
      <p:ext uri="{BB962C8B-B14F-4D97-AF65-F5344CB8AC3E}">
        <p14:creationId xmlns:p14="http://schemas.microsoft.com/office/powerpoint/2010/main" val="4166139440"/>
      </p:ext>
    </p:extLst>
  </p:cSld>
  <p:clrMapOvr>
    <a:masterClrMapping/>
  </p:clrMapOvr>
  <p:transition spd="slow" advTm="5000">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6523" y="417879"/>
            <a:ext cx="3217985" cy="6088429"/>
          </a:xfrm>
        </p:spPr>
        <p:txBody>
          <a:bodyPr/>
          <a:lstStyle/>
          <a:p>
            <a:r>
              <a:rPr lang="it-IT" dirty="0" smtClean="0"/>
              <a:t>Compianto del Cristo morto</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75184" y="1"/>
            <a:ext cx="8516815" cy="6858000"/>
          </a:xfrm>
        </p:spPr>
      </p:pic>
    </p:spTree>
    <p:extLst>
      <p:ext uri="{BB962C8B-B14F-4D97-AF65-F5344CB8AC3E}">
        <p14:creationId xmlns:p14="http://schemas.microsoft.com/office/powerpoint/2010/main" val="3927493908"/>
      </p:ext>
    </p:extLst>
  </p:cSld>
  <p:clrMapOvr>
    <a:masterClrMapping/>
  </p:clrMapOvr>
  <mc:AlternateContent xmlns:mc="http://schemas.openxmlformats.org/markup-compatibility/2006" xmlns:p14="http://schemas.microsoft.com/office/powerpoint/2010/main">
    <mc:Choice Requires="p14">
      <p:transition spd="slow" p14:dur="1400" advTm="5000">
        <p14:ripple/>
      </p:transition>
    </mc:Choice>
    <mc:Fallback xmlns="">
      <p:transition spd="slow" advTm="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1015" y="365125"/>
            <a:ext cx="3604847" cy="6158767"/>
          </a:xfrm>
        </p:spPr>
        <p:txBody>
          <a:bodyPr/>
          <a:lstStyle/>
          <a:p>
            <a:r>
              <a:rPr lang="it-IT" dirty="0" smtClean="0"/>
              <a:t>Bimbo con angelo cristiano che combatte il diavolo</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44462" y="0"/>
            <a:ext cx="8147538" cy="6858000"/>
          </a:xfrm>
        </p:spPr>
      </p:pic>
    </p:spTree>
    <p:extLst>
      <p:ext uri="{BB962C8B-B14F-4D97-AF65-F5344CB8AC3E}">
        <p14:creationId xmlns:p14="http://schemas.microsoft.com/office/powerpoint/2010/main" val="2492636955"/>
      </p:ext>
    </p:extLst>
  </p:cSld>
  <p:clrMapOvr>
    <a:masterClrMapping/>
  </p:clrMapOvr>
  <mc:AlternateContent xmlns:mc="http://schemas.openxmlformats.org/markup-compatibility/2006" xmlns:p14="http://schemas.microsoft.com/office/powerpoint/2010/main">
    <mc:Choice Requires="p14">
      <p:transition spd="slow" p14:dur="1250" advTm="5000">
        <p14:flip dir="r"/>
      </p:transition>
    </mc:Choice>
    <mc:Fallback xmlns="">
      <p:transition spd="slow" advTm="5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5492" y="382709"/>
            <a:ext cx="4525108" cy="5930168"/>
          </a:xfrm>
        </p:spPr>
        <p:txBody>
          <a:bodyPr/>
          <a:lstStyle/>
          <a:p>
            <a:r>
              <a:rPr lang="it-IT" dirty="0" smtClean="0"/>
              <a:t>Ritratto su Lord (inglese)</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44226" y="0"/>
            <a:ext cx="7147774" cy="6858000"/>
          </a:xfrm>
        </p:spPr>
      </p:pic>
    </p:spTree>
    <p:extLst>
      <p:ext uri="{BB962C8B-B14F-4D97-AF65-F5344CB8AC3E}">
        <p14:creationId xmlns:p14="http://schemas.microsoft.com/office/powerpoint/2010/main" val="3236561100"/>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0662" y="453048"/>
            <a:ext cx="6072554" cy="4787167"/>
          </a:xfrm>
        </p:spPr>
        <p:txBody>
          <a:bodyPr/>
          <a:lstStyle/>
          <a:p>
            <a:r>
              <a:rPr lang="it-IT" dirty="0" smtClean="0"/>
              <a:t>Ritratto su </a:t>
            </a:r>
            <a:r>
              <a:rPr lang="it-IT" smtClean="0"/>
              <a:t>David-Napoleone imperatore-(‘800)</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66964" y="0"/>
            <a:ext cx="5525036" cy="6858000"/>
          </a:xfrm>
        </p:spPr>
      </p:pic>
    </p:spTree>
    <p:extLst>
      <p:ext uri="{BB962C8B-B14F-4D97-AF65-F5344CB8AC3E}">
        <p14:creationId xmlns:p14="http://schemas.microsoft.com/office/powerpoint/2010/main" val="2950760188"/>
      </p:ext>
    </p:extLst>
  </p:cSld>
  <p:clrMapOvr>
    <a:masterClrMapping/>
  </p:clrMapOvr>
  <p:transition spd="slow" advTm="5000">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37267" y="0"/>
            <a:ext cx="6117465" cy="1208868"/>
          </a:xfrm>
        </p:spPr>
        <p:txBody>
          <a:bodyPr>
            <a:normAutofit fontScale="90000"/>
          </a:bodyPr>
          <a:lstStyle/>
          <a:p>
            <a:pPr algn="ctr"/>
            <a:r>
              <a:rPr lang="it-IT" dirty="0" smtClean="0">
                <a:latin typeface="Algerian" panose="04020705040A02060702" pitchFamily="82" charset="0"/>
              </a:rPr>
              <a:t>Ecco il Museo di Capodimonte</a:t>
            </a:r>
            <a:endParaRPr lang="it-IT" dirty="0">
              <a:latin typeface="Algerian" panose="04020705040A02060702" pitchFamily="82" charset="0"/>
            </a:endParaRPr>
          </a:p>
        </p:txBody>
      </p:sp>
      <p:pic>
        <p:nvPicPr>
          <p:cNvPr id="4098" name="Picture 2" descr="Risultati immagini per museo di capodimont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208868"/>
            <a:ext cx="12192000" cy="564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82828"/>
      </p:ext>
    </p:extLst>
  </p:cSld>
  <p:clrMapOvr>
    <a:masterClrMapping/>
  </p:clrMapOvr>
  <mc:AlternateContent xmlns:mc="http://schemas.openxmlformats.org/markup-compatibility/2006" xmlns:p14="http://schemas.microsoft.com/office/powerpoint/2010/main">
    <mc:Choice Requires="p14">
      <p:transition spd="slow" p14:dur="2000" advTm="5000">
        <p:randomBar dir="vert"/>
      </p:transition>
    </mc:Choice>
    <mc:Fallback xmlns="">
      <p:transition spd="slow" advTm="5000">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7296" y="0"/>
            <a:ext cx="5692462" cy="1159099"/>
          </a:xfrm>
        </p:spPr>
        <p:txBody>
          <a:bodyPr>
            <a:normAutofit fontScale="90000"/>
          </a:bodyPr>
          <a:lstStyle/>
          <a:p>
            <a:pPr algn="ctr"/>
            <a:r>
              <a:rPr lang="it-IT" dirty="0">
                <a:latin typeface="Algerian" panose="04020705040A02060702" pitchFamily="82" charset="0"/>
              </a:rPr>
              <a:t>Ecco alcune opere del museo</a:t>
            </a:r>
            <a:endParaRPr lang="it-IT" dirty="0"/>
          </a:p>
        </p:txBody>
      </p:sp>
      <p:pic>
        <p:nvPicPr>
          <p:cNvPr id="1026" name="Picture 2" descr="Risultati immagini per facciata d'ingresso al museo di capodimont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29555" y="1030310"/>
            <a:ext cx="9414456" cy="582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53645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Tm="5000">
        <p15:prstTrans prst="drape"/>
      </p:transition>
    </mc:Choice>
    <mc:Fallback>
      <p:transition spd="slow"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4380" y="0"/>
            <a:ext cx="9822541" cy="6858000"/>
          </a:xfrm>
        </p:spPr>
      </p:pic>
    </p:spTree>
    <p:extLst>
      <p:ext uri="{BB962C8B-B14F-4D97-AF65-F5344CB8AC3E}">
        <p14:creationId xmlns:p14="http://schemas.microsoft.com/office/powerpoint/2010/main" val="175067151"/>
      </p:ext>
    </p:extLst>
  </p:cSld>
  <p:clrMapOvr>
    <a:masterClrMapping/>
  </p:clrMapOvr>
  <mc:AlternateContent xmlns:mc="http://schemas.openxmlformats.org/markup-compatibility/2006" xmlns:p14="http://schemas.microsoft.com/office/powerpoint/2010/main">
    <mc:Choice Requires="p14">
      <p:transition spd="slow" p14:dur="2000" advTm="5000">
        <p:circle/>
      </p:transition>
    </mc:Choice>
    <mc:Fallback xmlns="">
      <p:transition spd="slow" advTm="5000">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4616" y="365125"/>
            <a:ext cx="4751882" cy="4536659"/>
          </a:xfrm>
        </p:spPr>
        <p:txBody>
          <a:bodyPr/>
          <a:lstStyle/>
          <a:p>
            <a:r>
              <a:rPr lang="it-IT" dirty="0" smtClean="0"/>
              <a:t>Struttura di marmo  neoclassica (1800)</a:t>
            </a:r>
            <a:endParaRPr lang="it-IT" dirty="0"/>
          </a:p>
        </p:txBody>
      </p:sp>
      <p:pic>
        <p:nvPicPr>
          <p:cNvPr id="3074" name="Picture 2" descr="Risultati immagini per venere e paride di tagliolini"/>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842716" y="1"/>
            <a:ext cx="6349284"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057312"/>
      </p:ext>
    </p:extLst>
  </p:cSld>
  <p:clrMapOvr>
    <a:masterClrMapping/>
  </p:clrMapOvr>
  <mc:AlternateContent xmlns:mc="http://schemas.openxmlformats.org/markup-compatibility/2006" xmlns:p14="http://schemas.microsoft.com/office/powerpoint/2010/main">
    <mc:Choice Requires="p14">
      <p:transition spd="slow" p14:dur="2500" advTm="5000">
        <p:checker/>
      </p:transition>
    </mc:Choice>
    <mc:Fallback xmlns="">
      <p:transition spd="slow" advTm="5000">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1" y="365125"/>
            <a:ext cx="3553917" cy="5585970"/>
          </a:xfrm>
        </p:spPr>
        <p:txBody>
          <a:bodyPr/>
          <a:lstStyle/>
          <a:p>
            <a:r>
              <a:rPr lang="it-IT" dirty="0" smtClean="0"/>
              <a:t>Leone di </a:t>
            </a:r>
            <a:r>
              <a:rPr lang="it-IT" dirty="0" err="1" smtClean="0"/>
              <a:t>Lerna</a:t>
            </a:r>
            <a:r>
              <a:rPr lang="it-IT" dirty="0" smtClean="0"/>
              <a:t>-fatiche di Ercole (neoclassico)</a:t>
            </a:r>
            <a:endParaRPr lang="it-IT" dirty="0"/>
          </a:p>
        </p:txBody>
      </p:sp>
      <p:pic>
        <p:nvPicPr>
          <p:cNvPr id="4098" name="Picture 2" descr="Risultati immagini per trionfo di bacco di tagliolini"/>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356604" y="0"/>
            <a:ext cx="58353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867288"/>
      </p:ext>
    </p:extLst>
  </p:cSld>
  <p:clrMapOvr>
    <a:masterClrMapping/>
  </p:clrMapOvr>
  <mc:AlternateContent xmlns:mc="http://schemas.openxmlformats.org/markup-compatibility/2006" xmlns:p14="http://schemas.microsoft.com/office/powerpoint/2010/main">
    <mc:Choice Requires="p14">
      <p:transition spd="slow" p14:dur="1200" advTm="5000">
        <p:dissolve/>
      </p:transition>
    </mc:Choice>
    <mc:Fallback xmlns="">
      <p:transition spd="slow" advTm="5000">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4832" y="432180"/>
            <a:ext cx="3043004" cy="5990705"/>
          </a:xfrm>
        </p:spPr>
        <p:txBody>
          <a:bodyPr/>
          <a:lstStyle/>
          <a:p>
            <a:r>
              <a:rPr lang="it-IT" dirty="0" smtClean="0"/>
              <a:t>Portagioie Barocco con Fauno (Barocco)</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52538" y="0"/>
            <a:ext cx="8439462" cy="6855066"/>
          </a:xfrm>
        </p:spPr>
      </p:pic>
    </p:spTree>
    <p:extLst>
      <p:ext uri="{BB962C8B-B14F-4D97-AF65-F5344CB8AC3E}">
        <p14:creationId xmlns:p14="http://schemas.microsoft.com/office/powerpoint/2010/main" val="3430637321"/>
      </p:ext>
    </p:extLst>
  </p:cSld>
  <p:clrMapOvr>
    <a:masterClrMapping/>
  </p:clrMapOvr>
  <mc:AlternateContent xmlns:mc="http://schemas.openxmlformats.org/markup-compatibility/2006" xmlns:p14="http://schemas.microsoft.com/office/powerpoint/2010/main">
    <mc:Choice Requires="p14">
      <p:transition spd="slow" p14:dur="2000" advTm="5000">
        <p:circle/>
      </p:transition>
    </mc:Choice>
    <mc:Fallback xmlns="">
      <p:transition spd="slow" advTm="500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3329066" cy="5870783"/>
          </a:xfrm>
        </p:spPr>
        <p:txBody>
          <a:bodyPr/>
          <a:lstStyle/>
          <a:p>
            <a:r>
              <a:rPr lang="it-IT" dirty="0" smtClean="0"/>
              <a:t>Orologio Barocco con intarsi di legno e dorature(stile inglese)</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1862" y="0"/>
            <a:ext cx="7410138" cy="6858000"/>
          </a:xfrm>
        </p:spPr>
      </p:pic>
    </p:spTree>
    <p:extLst>
      <p:ext uri="{BB962C8B-B14F-4D97-AF65-F5344CB8AC3E}">
        <p14:creationId xmlns:p14="http://schemas.microsoft.com/office/powerpoint/2010/main" val="2958458750"/>
      </p:ext>
    </p:extLst>
  </p:cSld>
  <p:clrMapOvr>
    <a:masterClrMapping/>
  </p:clrMapOvr>
  <mc:AlternateContent xmlns:mc="http://schemas.openxmlformats.org/markup-compatibility/2006" xmlns:p14="http://schemas.microsoft.com/office/powerpoint/2010/main">
    <mc:Choice Requires="p14">
      <p:transition spd="slow" p14:dur="2000" advTm="5000">
        <p:circle/>
      </p:transition>
    </mc:Choice>
    <mc:Fallback xmlns="">
      <p:transition spd="slow" advTm="5000">
        <p:circle/>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TotalTime>
  <Words>134</Words>
  <Application>Microsoft Office PowerPoint</Application>
  <PresentationFormat>Personalizzato</PresentationFormat>
  <Paragraphs>32</Paragraphs>
  <Slides>29</Slides>
  <Notes>0</Notes>
  <HiddenSlides>0</HiddenSlides>
  <MMClips>1</MMClips>
  <ScaleCrop>false</ScaleCrop>
  <HeadingPairs>
    <vt:vector size="4" baseType="variant">
      <vt:variant>
        <vt:lpstr>Tema</vt:lpstr>
      </vt:variant>
      <vt:variant>
        <vt:i4>1</vt:i4>
      </vt:variant>
      <vt:variant>
        <vt:lpstr>Titoli diapositive</vt:lpstr>
      </vt:variant>
      <vt:variant>
        <vt:i4>29</vt:i4>
      </vt:variant>
    </vt:vector>
  </HeadingPairs>
  <TitlesOfParts>
    <vt:vector size="30" baseType="lpstr">
      <vt:lpstr>Tema di Office</vt:lpstr>
      <vt:lpstr>VISITA AL MUSEO  CLASSE 2° E</vt:lpstr>
      <vt:lpstr>Il museo nazionale di Capodimonte è un museo di Napoli, ubicato all'interno della reggia omonima, nella località di Capodimonte: ospita gallerie di arte antica, una di arte contemporanea e un appartamento storico. È stato ufficialmente inaugurato nel 1957, anche se le sale della reggia hanno ospitato opere d'arte già a partire dal 1758. Conserva prevalentemente pitture, distribuite largamente nelle due collezioni principali, ossia quella Farnese, di cui fanno parte alcuni grandi nomi della pittura italiana e internazionale (tra cui Raffaello, Tiziano, Parmigianino, Bruegel il Vecchio, El Greco, Ludovico Carracci, Guido Reni), e quella della Galleria Napoletana, che raccoglie opere provenienti da chiese della città e dei suoi dintorni, trasportate a Capodimonte a scopo cautelativo dalle soppressioni in poi (Simone  Martini, Colantonio, Caravaggio, Ribera, Luca Giordano, Francesco Solimena). Importante anche la collezione di arte contemporanea, unica nel suo genere in Italia, in cui spicca Vesuvius di Andy Warhol. Nel 2016 il museo ha fatto registrare 193 055 visitatori. </vt:lpstr>
      <vt:lpstr>Ecco il Museo di Capodimonte</vt:lpstr>
      <vt:lpstr>Ecco alcune opere del museo</vt:lpstr>
      <vt:lpstr>Presentazione standard di PowerPoint</vt:lpstr>
      <vt:lpstr>Struttura di marmo  neoclassica (1800)</vt:lpstr>
      <vt:lpstr>Leone di Lerna-fatiche di Ercole (neoclassico)</vt:lpstr>
      <vt:lpstr>Portagioie Barocco con Fauno (Barocco)</vt:lpstr>
      <vt:lpstr>Orologio Barocco con intarsi di legno e dorature(stile inglese)</vt:lpstr>
      <vt:lpstr>Portantina Barocca</vt:lpstr>
      <vt:lpstr>Presentazione standard di PowerPoint</vt:lpstr>
      <vt:lpstr>Presentazione standard di PowerPoint</vt:lpstr>
      <vt:lpstr>Sala dei papi- ritratto di Leone X </vt:lpstr>
      <vt:lpstr>Caravaggio  La Flagellazione di Cristo olio su tela </vt:lpstr>
      <vt:lpstr>Caravaggio  La Flagellazione di Cristo</vt:lpstr>
      <vt:lpstr>Presentazione standard di PowerPoint</vt:lpstr>
      <vt:lpstr>Sacra Famiglia-Raffaello e altri</vt:lpstr>
      <vt:lpstr>Masolino di Panicola </vt:lpstr>
      <vt:lpstr>I ciechi  Bosch (‘400)</vt:lpstr>
      <vt:lpstr>Adorazione dei tre magi (‘600)</vt:lpstr>
      <vt:lpstr>Madonna con bambino-Alleri e Raffaello</vt:lpstr>
      <vt:lpstr> </vt:lpstr>
      <vt:lpstr> </vt:lpstr>
      <vt:lpstr>Pala d’ altare –crocifissione-fiamminga</vt:lpstr>
      <vt:lpstr>Scena di genere con natura morta  (cacciagione)-(‘600)</vt:lpstr>
      <vt:lpstr>Compianto del Cristo morto</vt:lpstr>
      <vt:lpstr>Bimbo con angelo cristiano che combatte il diavolo</vt:lpstr>
      <vt:lpstr>Ritratto su Lord (inglese)</vt:lpstr>
      <vt:lpstr>Ritratto su David-Napoleone imperatore-(‘800)</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Museo di Capodimonte</dc:title>
  <dc:creator>Account Microsoft</dc:creator>
  <cp:lastModifiedBy>silvestro</cp:lastModifiedBy>
  <cp:revision>46</cp:revision>
  <dcterms:created xsi:type="dcterms:W3CDTF">2018-01-14T11:09:40Z</dcterms:created>
  <dcterms:modified xsi:type="dcterms:W3CDTF">2018-02-14T20:01:26Z</dcterms:modified>
</cp:coreProperties>
</file>