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amp;dh=526&amp;dw=800&amp;t=4"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3" r:id="rId7"/>
    <p:sldId id="262" r:id="rId8"/>
    <p:sldId id="264" r:id="rId9"/>
    <p:sldId id="265" r:id="rId10"/>
    <p:sldId id="260"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smtClean="0"/>
              <a:t>Fare clic per modificare lo stile del titolo</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6/7/2018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economist.com/news/special-report/21570842-oil-makes-norway-different-rest-region-only-up-point-rich"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amp;dh=526&amp;dw=800&amp;t=4"/></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hyperlink" Target="http://www.germany.travel/it/disabili/disabili/travel-destinations/klimahaus-in-bremerhaven.html" TargetMode="Externa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88177" y="497747"/>
            <a:ext cx="9001462" cy="919162"/>
          </a:xfrm>
        </p:spPr>
        <p:txBody>
          <a:bodyPr/>
          <a:lstStyle/>
          <a:p>
            <a:r>
              <a:rPr lang="it-IT" dirty="0" smtClean="0">
                <a:solidFill>
                  <a:srgbClr val="0070C0"/>
                </a:solidFill>
              </a:rPr>
              <a:t>Un viaggio in Norvegia</a:t>
            </a:r>
            <a:endParaRPr lang="it-IT" dirty="0">
              <a:solidFill>
                <a:srgbClr val="0070C0"/>
              </a:solidFill>
            </a:endParaRPr>
          </a:p>
        </p:txBody>
      </p:sp>
      <p:sp>
        <p:nvSpPr>
          <p:cNvPr id="3" name="Sottotitolo 2"/>
          <p:cNvSpPr>
            <a:spLocks noGrp="1"/>
          </p:cNvSpPr>
          <p:nvPr>
            <p:ph type="subTitle" idx="1"/>
          </p:nvPr>
        </p:nvSpPr>
        <p:spPr>
          <a:xfrm>
            <a:off x="1595269" y="2267508"/>
            <a:ext cx="9001462" cy="4141529"/>
          </a:xfrm>
        </p:spPr>
        <p:txBody>
          <a:bodyPr/>
          <a:lstStyle/>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269" y="2230375"/>
            <a:ext cx="9001462" cy="4215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8093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82" y="394282"/>
            <a:ext cx="7505700" cy="43107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Freccia a sinistra 2">
            <a:hlinkClick r:id="rId3" action="ppaction://hlinksldjump"/>
          </p:cNvPr>
          <p:cNvSpPr/>
          <p:nvPr/>
        </p:nvSpPr>
        <p:spPr>
          <a:xfrm>
            <a:off x="10217790" y="602329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336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14617" y="3295136"/>
            <a:ext cx="9094572" cy="707886"/>
          </a:xfrm>
          <a:prstGeom prst="rect">
            <a:avLst/>
          </a:prstGeom>
          <a:noFill/>
        </p:spPr>
        <p:txBody>
          <a:bodyPr wrap="square" rtlCol="0">
            <a:spAutoFit/>
          </a:bodyPr>
          <a:lstStyle/>
          <a:p>
            <a:pPr algn="ctr"/>
            <a:r>
              <a:rPr lang="it-IT" sz="4000" dirty="0" smtClean="0">
                <a:solidFill>
                  <a:srgbClr val="00B0F0"/>
                </a:solidFill>
                <a:latin typeface="Bernard MT Condensed" panose="02050806060905020404" pitchFamily="18" charset="0"/>
              </a:rPr>
              <a:t>REALIZZATO DA  SANTINO PIO RUGGIERO</a:t>
            </a:r>
            <a:endParaRPr lang="it-IT" sz="4000" dirty="0">
              <a:solidFill>
                <a:srgbClr val="00B0F0"/>
              </a:solidFill>
              <a:latin typeface="Bernard MT Condensed" panose="02050806060905020404" pitchFamily="18" charset="0"/>
            </a:endParaRPr>
          </a:p>
        </p:txBody>
      </p:sp>
    </p:spTree>
    <p:extLst>
      <p:ext uri="{BB962C8B-B14F-4D97-AF65-F5344CB8AC3E}">
        <p14:creationId xmlns:p14="http://schemas.microsoft.com/office/powerpoint/2010/main" val="417572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29665" y="617838"/>
            <a:ext cx="3064476" cy="646331"/>
          </a:xfrm>
          <a:prstGeom prst="rect">
            <a:avLst/>
          </a:prstGeom>
          <a:noFill/>
        </p:spPr>
        <p:txBody>
          <a:bodyPr wrap="square" rtlCol="0">
            <a:spAutoFit/>
          </a:bodyPr>
          <a:lstStyle/>
          <a:p>
            <a:r>
              <a:rPr lang="it-IT" dirty="0" smtClean="0"/>
              <a:t>                                    Programma del viaggio </a:t>
            </a:r>
            <a:endParaRPr lang="it-IT" dirty="0"/>
          </a:p>
        </p:txBody>
      </p:sp>
      <p:sp>
        <p:nvSpPr>
          <p:cNvPr id="4" name="CasellaDiTesto 3"/>
          <p:cNvSpPr txBox="1"/>
          <p:nvPr/>
        </p:nvSpPr>
        <p:spPr>
          <a:xfrm>
            <a:off x="189470" y="2248929"/>
            <a:ext cx="2693774" cy="2985433"/>
          </a:xfrm>
          <a:prstGeom prst="rect">
            <a:avLst/>
          </a:prstGeom>
          <a:noFill/>
        </p:spPr>
        <p:txBody>
          <a:bodyPr wrap="square" rtlCol="0">
            <a:spAutoFit/>
          </a:bodyPr>
          <a:lstStyle/>
          <a:p>
            <a:r>
              <a:rPr lang="it-IT" dirty="0" smtClean="0"/>
              <a:t>Visione d’insieme</a:t>
            </a:r>
          </a:p>
          <a:p>
            <a:pPr lvl="0" defTabSz="914400" eaLnBrk="0" fontAlgn="base" hangingPunct="0">
              <a:spcBef>
                <a:spcPct val="0"/>
              </a:spcBef>
              <a:spcAft>
                <a:spcPct val="0"/>
              </a:spcAft>
            </a:pPr>
            <a:r>
              <a:rPr lang="it-IT" altLang="it-IT" sz="1000" dirty="0">
                <a:latin typeface="Open Sans"/>
              </a:rPr>
              <a:t>Costa </a:t>
            </a:r>
            <a:r>
              <a:rPr lang="it-IT" altLang="it-IT" sz="1000" dirty="0" smtClean="0">
                <a:latin typeface="Open Sans"/>
              </a:rPr>
              <a:t>Crociere Costa </a:t>
            </a:r>
            <a:r>
              <a:rPr lang="it-IT" altLang="it-IT" sz="1000" dirty="0">
                <a:latin typeface="Open Sans"/>
              </a:rPr>
              <a:t>Mediterranea22 ago 2018 | 9 </a:t>
            </a:r>
            <a:r>
              <a:rPr lang="it-IT" altLang="it-IT" sz="1000" dirty="0" smtClean="0">
                <a:latin typeface="Open Sans"/>
              </a:rPr>
              <a:t>notti  Partenza da Roma            Volo </a:t>
            </a:r>
            <a:r>
              <a:rPr lang="it-IT" altLang="it-IT" sz="1000" dirty="0">
                <a:latin typeface="Open Sans"/>
              </a:rPr>
              <a:t>+ Crociera</a:t>
            </a:r>
            <a:endParaRPr lang="it-IT" altLang="it-IT" sz="800" dirty="0"/>
          </a:p>
          <a:p>
            <a:pPr lvl="0" defTabSz="914400" eaLnBrk="0" fontAlgn="base" hangingPunct="0">
              <a:spcBef>
                <a:spcPct val="0"/>
              </a:spcBef>
              <a:spcAft>
                <a:spcPct val="0"/>
              </a:spcAft>
            </a:pPr>
            <a:r>
              <a:rPr lang="it-IT" altLang="it-IT" sz="900" b="1" dirty="0">
                <a:latin typeface="Open Sans"/>
              </a:rPr>
              <a:t>Tipologia di Cabina</a:t>
            </a:r>
          </a:p>
          <a:p>
            <a:pPr lvl="1" indent="-457200" defTabSz="914400" eaLnBrk="0" fontAlgn="base" hangingPunct="0">
              <a:spcBef>
                <a:spcPct val="0"/>
              </a:spcBef>
              <a:spcAft>
                <a:spcPct val="0"/>
              </a:spcAft>
            </a:pPr>
            <a:r>
              <a:rPr lang="it-IT" altLang="it-IT" sz="900" b="1" dirty="0">
                <a:solidFill>
                  <a:srgbClr val="0073A6"/>
                </a:solidFill>
                <a:latin typeface="Open Sans"/>
              </a:rPr>
              <a:t>Prezzo a partire da per persona</a:t>
            </a:r>
          </a:p>
          <a:p>
            <a:pPr lvl="0" defTabSz="914400" eaLnBrk="0" fontAlgn="base" hangingPunct="0">
              <a:spcBef>
                <a:spcPct val="0"/>
              </a:spcBef>
              <a:spcAft>
                <a:spcPct val="0"/>
              </a:spcAft>
            </a:pPr>
            <a:r>
              <a:rPr lang="it-IT" altLang="it-IT" sz="900" b="1" dirty="0">
                <a:latin typeface="Open Sans"/>
              </a:rPr>
              <a:t>Interna</a:t>
            </a:r>
          </a:p>
          <a:p>
            <a:pPr lvl="1" indent="-457200" defTabSz="914400" eaLnBrk="0" fontAlgn="base" hangingPunct="0">
              <a:spcBef>
                <a:spcPct val="0"/>
              </a:spcBef>
              <a:spcAft>
                <a:spcPct val="0"/>
              </a:spcAft>
            </a:pPr>
            <a:r>
              <a:rPr lang="it-IT" altLang="it-IT" sz="1300" dirty="0">
                <a:solidFill>
                  <a:srgbClr val="0073A6"/>
                </a:solidFill>
                <a:latin typeface="Open Sans"/>
              </a:rPr>
              <a:t>1.529 €</a:t>
            </a:r>
          </a:p>
          <a:p>
            <a:pPr lvl="0" defTabSz="914400" eaLnBrk="0" fontAlgn="base" hangingPunct="0">
              <a:spcBef>
                <a:spcPct val="0"/>
              </a:spcBef>
              <a:spcAft>
                <a:spcPct val="0"/>
              </a:spcAft>
            </a:pPr>
            <a:r>
              <a:rPr lang="it-IT" altLang="it-IT" sz="900" b="1" dirty="0">
                <a:latin typeface="Open Sans"/>
              </a:rPr>
              <a:t>Esterna</a:t>
            </a:r>
          </a:p>
          <a:p>
            <a:pPr lvl="1" indent="-457200" defTabSz="914400" eaLnBrk="0" fontAlgn="base" hangingPunct="0">
              <a:spcBef>
                <a:spcPct val="0"/>
              </a:spcBef>
              <a:spcAft>
                <a:spcPct val="0"/>
              </a:spcAft>
            </a:pPr>
            <a:r>
              <a:rPr lang="it-IT" altLang="it-IT" sz="1300" dirty="0">
                <a:solidFill>
                  <a:srgbClr val="0073A6"/>
                </a:solidFill>
                <a:latin typeface="Open Sans"/>
              </a:rPr>
              <a:t>1.829 €</a:t>
            </a:r>
          </a:p>
          <a:p>
            <a:pPr lvl="0" defTabSz="914400" eaLnBrk="0" fontAlgn="base" hangingPunct="0">
              <a:spcBef>
                <a:spcPct val="0"/>
              </a:spcBef>
              <a:spcAft>
                <a:spcPct val="0"/>
              </a:spcAft>
            </a:pPr>
            <a:r>
              <a:rPr lang="it-IT" altLang="it-IT" sz="900" b="1" dirty="0">
                <a:latin typeface="Open Sans"/>
              </a:rPr>
              <a:t>Balcone</a:t>
            </a:r>
          </a:p>
          <a:p>
            <a:pPr lvl="1" indent="-457200" defTabSz="914400" eaLnBrk="0" fontAlgn="base" hangingPunct="0">
              <a:spcBef>
                <a:spcPct val="0"/>
              </a:spcBef>
              <a:spcAft>
                <a:spcPct val="0"/>
              </a:spcAft>
            </a:pPr>
            <a:r>
              <a:rPr lang="it-IT" altLang="it-IT" sz="1300" dirty="0">
                <a:solidFill>
                  <a:srgbClr val="0073A6"/>
                </a:solidFill>
                <a:latin typeface="Open Sans"/>
              </a:rPr>
              <a:t>2.079 €</a:t>
            </a:r>
          </a:p>
          <a:p>
            <a:pPr lvl="0" defTabSz="914400" eaLnBrk="0" fontAlgn="base" hangingPunct="0">
              <a:spcBef>
                <a:spcPct val="0"/>
              </a:spcBef>
              <a:spcAft>
                <a:spcPct val="0"/>
              </a:spcAft>
            </a:pPr>
            <a:r>
              <a:rPr lang="it-IT" altLang="it-IT" sz="1000" dirty="0">
                <a:latin typeface="Open Sans"/>
              </a:rPr>
              <a:t>Voli e trasferimenti ad Amsterdam inclusi nel prezzo</a:t>
            </a:r>
            <a:endParaRPr lang="it-IT" altLang="it-IT" dirty="0">
              <a:latin typeface="Arial" panose="020B0604020202020204" pitchFamily="34" charset="0"/>
            </a:endParaRPr>
          </a:p>
          <a:p>
            <a:endParaRPr lang="it-IT" dirty="0"/>
          </a:p>
          <a:p>
            <a:r>
              <a:rPr lang="it-IT" dirty="0" smtClean="0"/>
              <a:t> </a:t>
            </a:r>
            <a:endParaRPr lang="it-IT" dirty="0"/>
          </a:p>
        </p:txBody>
      </p:sp>
      <p:sp>
        <p:nvSpPr>
          <p:cNvPr id="6" name="Rectangle 2"/>
          <p:cNvSpPr>
            <a:spLocks noChangeArrowheads="1"/>
          </p:cNvSpPr>
          <p:nvPr/>
        </p:nvSpPr>
        <p:spPr bwMode="auto">
          <a:xfrm>
            <a:off x="0" y="-112859"/>
            <a:ext cx="65" cy="22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0784"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7" name="CasellaDiTesto 6"/>
          <p:cNvSpPr txBox="1"/>
          <p:nvPr/>
        </p:nvSpPr>
        <p:spPr>
          <a:xfrm>
            <a:off x="3435178" y="1825736"/>
            <a:ext cx="3476367" cy="3831818"/>
          </a:xfrm>
          <a:prstGeom prst="rect">
            <a:avLst/>
          </a:prstGeom>
          <a:noFill/>
        </p:spPr>
        <p:txBody>
          <a:bodyPr wrap="square" rtlCol="0">
            <a:spAutoFit/>
          </a:bodyPr>
          <a:lstStyle/>
          <a:p>
            <a:r>
              <a:rPr lang="it-IT" sz="900" b="1" dirty="0"/>
              <a:t>Cosa c'è a </a:t>
            </a:r>
            <a:r>
              <a:rPr lang="it-IT" sz="900" b="1" dirty="0" smtClean="0"/>
              <a:t>bordo</a:t>
            </a:r>
          </a:p>
          <a:p>
            <a:pPr marL="171450" indent="-171450">
              <a:buFont typeface="Wingdings" panose="05000000000000000000" pitchFamily="2" charset="2"/>
              <a:buChar char="§"/>
            </a:pPr>
            <a:endParaRPr lang="it-IT" sz="900" b="1" dirty="0"/>
          </a:p>
          <a:p>
            <a:pPr marL="171450" indent="-171450">
              <a:buFont typeface="Wingdings" panose="05000000000000000000" pitchFamily="2" charset="2"/>
              <a:buChar char="§"/>
            </a:pPr>
            <a:r>
              <a:rPr lang="it-IT" sz="900" dirty="0"/>
              <a:t>Piscine e vasche idromassaggio</a:t>
            </a:r>
            <a:br>
              <a:rPr lang="it-IT" sz="900" dirty="0"/>
            </a:br>
            <a:endParaRPr lang="it-IT" sz="900" dirty="0"/>
          </a:p>
          <a:p>
            <a:pPr marL="171450" indent="-171450">
              <a:buFont typeface="Wingdings" panose="05000000000000000000" pitchFamily="2" charset="2"/>
              <a:buChar char="§"/>
            </a:pPr>
            <a:r>
              <a:rPr lang="it-IT" sz="900" dirty="0"/>
              <a:t>Piscina con copertura semovente</a:t>
            </a:r>
            <a:br>
              <a:rPr lang="it-IT" sz="900" dirty="0"/>
            </a:br>
            <a:endParaRPr lang="it-IT" sz="900" dirty="0"/>
          </a:p>
          <a:p>
            <a:pPr marL="171450" indent="-171450">
              <a:buFont typeface="Wingdings" panose="05000000000000000000" pitchFamily="2" charset="2"/>
              <a:buChar char="§"/>
            </a:pPr>
            <a:r>
              <a:rPr lang="it-IT" sz="900" dirty="0"/>
              <a:t>Centro benessere, palestra</a:t>
            </a:r>
            <a:br>
              <a:rPr lang="it-IT" sz="900" dirty="0"/>
            </a:br>
            <a:endParaRPr lang="it-IT" sz="900" dirty="0"/>
          </a:p>
          <a:p>
            <a:pPr marL="171450" indent="-171450">
              <a:buFont typeface="Wingdings" panose="05000000000000000000" pitchFamily="2" charset="2"/>
              <a:buChar char="§"/>
            </a:pPr>
            <a:r>
              <a:rPr lang="it-IT" sz="900" dirty="0"/>
              <a:t>Campo polisportivo, scivolo acquatico</a:t>
            </a:r>
            <a:br>
              <a:rPr lang="it-IT" sz="900" dirty="0"/>
            </a:br>
            <a:endParaRPr lang="it-IT" sz="900" dirty="0"/>
          </a:p>
          <a:p>
            <a:pPr marL="171450" indent="-171450">
              <a:buFont typeface="Wingdings" panose="05000000000000000000" pitchFamily="2" charset="2"/>
              <a:buChar char="§"/>
            </a:pPr>
            <a:r>
              <a:rPr lang="it-IT" sz="900" dirty="0"/>
              <a:t>Percorso jogging esterno</a:t>
            </a:r>
            <a:br>
              <a:rPr lang="it-IT" sz="900" dirty="0"/>
            </a:br>
            <a:endParaRPr lang="it-IT" sz="900" dirty="0"/>
          </a:p>
          <a:p>
            <a:pPr marL="171450" indent="-171450">
              <a:buFont typeface="Wingdings" panose="05000000000000000000" pitchFamily="2" charset="2"/>
              <a:buChar char="§"/>
            </a:pPr>
            <a:r>
              <a:rPr lang="it-IT" sz="900" dirty="0"/>
              <a:t>Teatro su tre piani</a:t>
            </a:r>
            <a:r>
              <a:rPr lang="it-IT" dirty="0"/>
              <a:t/>
            </a:r>
            <a:br>
              <a:rPr lang="it-IT" dirty="0"/>
            </a:br>
            <a:endParaRPr lang="it-IT" dirty="0"/>
          </a:p>
          <a:p>
            <a:pPr marL="171450" indent="-171450">
              <a:buFont typeface="Wingdings" panose="05000000000000000000" pitchFamily="2" charset="2"/>
              <a:buChar char="§"/>
            </a:pPr>
            <a:r>
              <a:rPr lang="it-IT" sz="900" dirty="0" err="1"/>
              <a:t>Casino'</a:t>
            </a:r>
            <a:r>
              <a:rPr lang="it-IT" sz="900" dirty="0"/>
              <a:t> discoteca, biblioteca</a:t>
            </a:r>
            <a:br>
              <a:rPr lang="it-IT" sz="900" dirty="0"/>
            </a:br>
            <a:endParaRPr lang="it-IT" sz="900" dirty="0"/>
          </a:p>
          <a:p>
            <a:pPr marL="171450" indent="-171450">
              <a:buFont typeface="Wingdings" panose="05000000000000000000" pitchFamily="2" charset="2"/>
              <a:buChar char="§"/>
            </a:pPr>
            <a:r>
              <a:rPr lang="it-IT" sz="900" dirty="0"/>
              <a:t>Shopping center</a:t>
            </a:r>
            <a:br>
              <a:rPr lang="it-IT" sz="900" dirty="0"/>
            </a:br>
            <a:endParaRPr lang="it-IT" sz="900" dirty="0"/>
          </a:p>
          <a:p>
            <a:pPr marL="171450" indent="-171450">
              <a:buFont typeface="Wingdings" panose="05000000000000000000" pitchFamily="2" charset="2"/>
              <a:buChar char="§"/>
            </a:pPr>
            <a:r>
              <a:rPr lang="it-IT" sz="900" dirty="0" err="1"/>
              <a:t>Mondovirtuale</a:t>
            </a:r>
            <a:r>
              <a:rPr lang="it-IT" sz="900" dirty="0"/>
              <a:t>, Internet Point</a:t>
            </a:r>
            <a:br>
              <a:rPr lang="it-IT" sz="900" dirty="0"/>
            </a:br>
            <a:endParaRPr lang="it-IT" sz="900" dirty="0"/>
          </a:p>
          <a:p>
            <a:pPr marL="171450" indent="-171450">
              <a:buFont typeface="Wingdings" panose="05000000000000000000" pitchFamily="2" charset="2"/>
              <a:buChar char="§"/>
            </a:pPr>
            <a:r>
              <a:rPr lang="it-IT" sz="900" dirty="0" err="1"/>
              <a:t>Squok</a:t>
            </a:r>
            <a:r>
              <a:rPr lang="it-IT" sz="900" dirty="0"/>
              <a:t> Club e piscina per bambini</a:t>
            </a:r>
            <a:r>
              <a:rPr lang="it-IT" dirty="0"/>
              <a:t/>
            </a:r>
            <a:br>
              <a:rPr lang="it-IT" dirty="0"/>
            </a:br>
            <a:endParaRPr lang="it-IT" dirty="0"/>
          </a:p>
          <a:p>
            <a:pPr marL="171450" indent="-171450">
              <a:buFont typeface="Wingdings" panose="05000000000000000000" pitchFamily="2" charset="2"/>
              <a:buChar char="§"/>
            </a:pPr>
            <a:r>
              <a:rPr lang="it-IT" sz="900" dirty="0"/>
              <a:t>Le quote di servizio verranno aggiunte sul conto di bordo</a:t>
            </a:r>
          </a:p>
          <a:p>
            <a:r>
              <a:rPr lang="it-IT" sz="900" dirty="0"/>
              <a:t/>
            </a:r>
            <a:br>
              <a:rPr lang="it-IT" sz="900" dirty="0"/>
            </a:br>
            <a:endParaRPr lang="it-IT" sz="900" dirty="0"/>
          </a:p>
        </p:txBody>
      </p:sp>
      <p:graphicFrame>
        <p:nvGraphicFramePr>
          <p:cNvPr id="9" name="Tabella 8"/>
          <p:cNvGraphicFramePr>
            <a:graphicFrameLocks noGrp="1"/>
          </p:cNvGraphicFramePr>
          <p:nvPr>
            <p:extLst>
              <p:ext uri="{D42A27DB-BD31-4B8C-83A1-F6EECF244321}">
                <p14:modId xmlns:p14="http://schemas.microsoft.com/office/powerpoint/2010/main" val="449869327"/>
              </p:ext>
            </p:extLst>
          </p:nvPr>
        </p:nvGraphicFramePr>
        <p:xfrm>
          <a:off x="7990931" y="1672288"/>
          <a:ext cx="2477844" cy="3682310"/>
        </p:xfrm>
        <a:graphic>
          <a:graphicData uri="http://schemas.openxmlformats.org/drawingml/2006/table">
            <a:tbl>
              <a:tblPr/>
              <a:tblGrid>
                <a:gridCol w="531333"/>
                <a:gridCol w="531333"/>
                <a:gridCol w="531333"/>
                <a:gridCol w="531333"/>
                <a:gridCol w="88128"/>
                <a:gridCol w="88128"/>
                <a:gridCol w="88128"/>
                <a:gridCol w="88128"/>
              </a:tblGrid>
              <a:tr h="158855">
                <a:tc>
                  <a:txBody>
                    <a:bodyPr/>
                    <a:lstStyle/>
                    <a:p>
                      <a:pPr algn="l" latinLnBrk="0"/>
                      <a:r>
                        <a:rPr lang="it-IT" sz="600" b="1" dirty="0">
                          <a:solidFill>
                            <a:srgbClr val="333333"/>
                          </a:solidFill>
                          <a:effectLst/>
                          <a:latin typeface="Arial" panose="020B0604020202020204" pitchFamily="34" charset="0"/>
                        </a:rPr>
                        <a:t>Giorno</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latinLnBrk="0"/>
                      <a:r>
                        <a:rPr lang="it-IT" sz="600" b="1">
                          <a:solidFill>
                            <a:srgbClr val="333333"/>
                          </a:solidFill>
                          <a:effectLst/>
                          <a:latin typeface="Arial" panose="020B0604020202020204" pitchFamily="34" charset="0"/>
                        </a:rPr>
                        <a:t>Porto</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latinLnBrk="0"/>
                      <a:r>
                        <a:rPr lang="it-IT" sz="600" b="1">
                          <a:solidFill>
                            <a:srgbClr val="333333"/>
                          </a:solidFill>
                          <a:effectLst/>
                          <a:latin typeface="Arial" panose="020B0604020202020204" pitchFamily="34" charset="0"/>
                        </a:rPr>
                        <a:t>Arrivo</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latinLnBrk="0"/>
                      <a:r>
                        <a:rPr lang="it-IT" sz="600" b="1">
                          <a:solidFill>
                            <a:srgbClr val="333333"/>
                          </a:solidFill>
                          <a:effectLst/>
                          <a:latin typeface="Arial" panose="020B0604020202020204" pitchFamily="34" charset="0"/>
                        </a:rPr>
                        <a:t>Partenza</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tcPr>
                </a:tc>
                <a:tc>
                  <a:txBody>
                    <a:bodyPr/>
                    <a:lstStyle/>
                    <a:p>
                      <a:endParaRPr lang="it-IT" sz="600"/>
                    </a:p>
                  </a:txBody>
                  <a:tcPr marL="31364" marR="31364" marT="15682" marB="15682"/>
                </a:tc>
                <a:tc>
                  <a:txBody>
                    <a:bodyPr/>
                    <a:lstStyle/>
                    <a:p>
                      <a:endParaRPr lang="it-IT" sz="600"/>
                    </a:p>
                  </a:txBody>
                  <a:tcPr marL="31364" marR="31364" marT="15682" marB="15682"/>
                </a:tc>
                <a:tc>
                  <a:txBody>
                    <a:bodyPr/>
                    <a:lstStyle/>
                    <a:p>
                      <a:endParaRPr lang="it-IT" sz="600"/>
                    </a:p>
                  </a:txBody>
                  <a:tcPr marL="31364" marR="31364" marT="15682" marB="15682"/>
                </a:tc>
              </a:tr>
              <a:tr h="158855">
                <a:tc>
                  <a:txBody>
                    <a:bodyPr/>
                    <a:lstStyle/>
                    <a:p>
                      <a:pPr latinLnBrk="0"/>
                      <a:r>
                        <a:rPr lang="it-IT" sz="600">
                          <a:solidFill>
                            <a:srgbClr val="333333"/>
                          </a:solidFill>
                          <a:effectLst/>
                          <a:latin typeface="Arial" panose="020B0604020202020204" pitchFamily="34" charset="0"/>
                        </a:rPr>
                        <a:t>1</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Amsterdam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PM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52605">
                <a:tc>
                  <a:txBody>
                    <a:bodyPr/>
                    <a:lstStyle/>
                    <a:p>
                      <a:pPr latinLnBrk="0"/>
                      <a:r>
                        <a:rPr lang="it-IT" sz="600">
                          <a:solidFill>
                            <a:srgbClr val="333333"/>
                          </a:solidFill>
                          <a:effectLst/>
                          <a:latin typeface="Arial" panose="020B0604020202020204" pitchFamily="34" charset="0"/>
                        </a:rPr>
                        <a:t>2</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In Navigazione</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8855">
                <a:tc>
                  <a:txBody>
                    <a:bodyPr/>
                    <a:lstStyle/>
                    <a:p>
                      <a:pPr latinLnBrk="0"/>
                      <a:r>
                        <a:rPr lang="it-IT" sz="600">
                          <a:solidFill>
                            <a:srgbClr val="333333"/>
                          </a:solidFill>
                          <a:effectLst/>
                          <a:latin typeface="Arial" panose="020B0604020202020204" pitchFamily="34" charset="0"/>
                        </a:rPr>
                        <a:t>3</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Bergen</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dirty="0">
                          <a:solidFill>
                            <a:srgbClr val="333333"/>
                          </a:solidFill>
                          <a:effectLst/>
                          <a:latin typeface="Arial" panose="020B0604020202020204" pitchFamily="34" charset="0"/>
                        </a:rPr>
                        <a:t>PM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dirty="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dirty="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dirty="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dirty="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8855">
                <a:tc>
                  <a:txBody>
                    <a:bodyPr/>
                    <a:lstStyle/>
                    <a:p>
                      <a:pPr latinLnBrk="0"/>
                      <a:r>
                        <a:rPr lang="it-IT" sz="600">
                          <a:solidFill>
                            <a:srgbClr val="333333"/>
                          </a:solidFill>
                          <a:effectLst/>
                          <a:latin typeface="Arial" panose="020B0604020202020204" pitchFamily="34" charset="0"/>
                        </a:rPr>
                        <a:t>4</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dirty="0" err="1">
                          <a:solidFill>
                            <a:srgbClr val="333333"/>
                          </a:solidFill>
                          <a:effectLst/>
                          <a:latin typeface="Arial" panose="020B0604020202020204" pitchFamily="34" charset="0"/>
                        </a:rPr>
                        <a:t>Hellesylt</a:t>
                      </a:r>
                      <a:endParaRPr lang="it-IT" sz="600" dirty="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8855">
                <a:tc>
                  <a:txBody>
                    <a:bodyPr/>
                    <a:lstStyle/>
                    <a:p>
                      <a:pPr latinLnBrk="0"/>
                      <a:r>
                        <a:rPr lang="it-IT" sz="600">
                          <a:solidFill>
                            <a:srgbClr val="333333"/>
                          </a:solidFill>
                          <a:effectLst/>
                          <a:latin typeface="Arial" panose="020B0604020202020204" pitchFamily="34" charset="0"/>
                        </a:rPr>
                        <a:t>4</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Geiranger</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PM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8855">
                <a:tc>
                  <a:txBody>
                    <a:bodyPr/>
                    <a:lstStyle/>
                    <a:p>
                      <a:pPr latinLnBrk="0"/>
                      <a:r>
                        <a:rPr lang="it-IT" sz="600">
                          <a:solidFill>
                            <a:srgbClr val="333333"/>
                          </a:solidFill>
                          <a:effectLst/>
                          <a:latin typeface="Arial" panose="020B0604020202020204" pitchFamily="34" charset="0"/>
                        </a:rPr>
                        <a:t>5</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Andalsnes</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PM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8855">
                <a:tc>
                  <a:txBody>
                    <a:bodyPr/>
                    <a:lstStyle/>
                    <a:p>
                      <a:pPr latinLnBrk="0"/>
                      <a:r>
                        <a:rPr lang="it-IT" sz="600">
                          <a:solidFill>
                            <a:srgbClr val="333333"/>
                          </a:solidFill>
                          <a:effectLst/>
                          <a:latin typeface="Arial" panose="020B0604020202020204" pitchFamily="34" charset="0"/>
                        </a:rPr>
                        <a:t>6</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Flam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PM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8855">
                <a:tc>
                  <a:txBody>
                    <a:bodyPr/>
                    <a:lstStyle/>
                    <a:p>
                      <a:pPr latinLnBrk="0"/>
                      <a:r>
                        <a:rPr lang="it-IT" sz="600">
                          <a:solidFill>
                            <a:srgbClr val="333333"/>
                          </a:solidFill>
                          <a:effectLst/>
                          <a:latin typeface="Arial" panose="020B0604020202020204" pitchFamily="34" charset="0"/>
                        </a:rPr>
                        <a:t>7</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Haugesund</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PM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52605">
                <a:tc>
                  <a:txBody>
                    <a:bodyPr/>
                    <a:lstStyle/>
                    <a:p>
                      <a:pPr latinLnBrk="0"/>
                      <a:r>
                        <a:rPr lang="it-IT" sz="600">
                          <a:solidFill>
                            <a:srgbClr val="333333"/>
                          </a:solidFill>
                          <a:effectLst/>
                          <a:latin typeface="Arial" panose="020B0604020202020204" pitchFamily="34" charset="0"/>
                        </a:rPr>
                        <a:t>8</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In Navigazione</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8855">
                <a:tc>
                  <a:txBody>
                    <a:bodyPr/>
                    <a:lstStyle/>
                    <a:p>
                      <a:pPr latinLnBrk="0"/>
                      <a:r>
                        <a:rPr lang="it-IT" sz="600">
                          <a:solidFill>
                            <a:srgbClr val="333333"/>
                          </a:solidFill>
                          <a:effectLst/>
                          <a:latin typeface="Arial" panose="020B0604020202020204" pitchFamily="34" charset="0"/>
                        </a:rPr>
                        <a:t>9</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dirty="0">
                          <a:solidFill>
                            <a:srgbClr val="333333"/>
                          </a:solidFill>
                          <a:effectLst/>
                          <a:latin typeface="Arial" panose="020B0604020202020204" pitchFamily="34" charset="0"/>
                        </a:rPr>
                        <a:t>Bremerhaven</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PM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8855">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latinLnBrk="0"/>
                      <a:endParaRPr lang="it-IT" sz="600">
                        <a:solidFill>
                          <a:srgbClr val="333333"/>
                        </a:solidFill>
                        <a:effectLst/>
                        <a:latin typeface="Arial" panose="020B0604020202020204" pitchFamily="34" charset="0"/>
                      </a:endParaRP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8855">
                <a:tc>
                  <a:txBody>
                    <a:bodyPr/>
                    <a:lstStyle/>
                    <a:p>
                      <a:pPr latinLnBrk="0"/>
                      <a:r>
                        <a:rPr lang="it-IT" sz="600">
                          <a:solidFill>
                            <a:srgbClr val="333333"/>
                          </a:solidFill>
                          <a:effectLst/>
                          <a:latin typeface="Arial" panose="020B0604020202020204" pitchFamily="34" charset="0"/>
                        </a:rPr>
                        <a:t>10</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Amsterdam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pPr latinLnBrk="0"/>
                      <a:r>
                        <a:rPr lang="it-IT" sz="600">
                          <a:solidFill>
                            <a:srgbClr val="333333"/>
                          </a:solidFill>
                          <a:effectLst/>
                          <a:latin typeface="Arial" panose="020B0604020202020204" pitchFamily="34" charset="0"/>
                        </a:rPr>
                        <a:t>AM</a:t>
                      </a:r>
                    </a:p>
                  </a:txBody>
                  <a:tcPr marL="22869" marR="22869" marT="32671" marB="3267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F2F7"/>
                    </a:solidFill>
                  </a:tcPr>
                </a:tc>
                <a:tc>
                  <a:txBody>
                    <a:bodyPr/>
                    <a:lstStyle/>
                    <a:p>
                      <a:endParaRPr lang="it-IT" sz="600"/>
                    </a:p>
                  </a:txBody>
                  <a:tcPr marL="31364" marR="31364" marT="15682" marB="15682">
                    <a:lnL w="12700" cap="flat" cmpd="sng" algn="ctr">
                      <a:solidFill>
                        <a:srgbClr val="CCCCCC"/>
                      </a:solidFill>
                      <a:prstDash val="solid"/>
                      <a:round/>
                      <a:headEnd type="none" w="med" len="med"/>
                      <a:tailEnd type="none" w="med" len="med"/>
                    </a:lnL>
                    <a:lnT w="12700" cap="flat" cmpd="sng" algn="ctr">
                      <a:solidFill>
                        <a:srgbClr val="CCCCCC"/>
                      </a:solidFill>
                      <a:prstDash val="solid"/>
                      <a:round/>
                      <a:headEnd type="none" w="med" len="med"/>
                      <a:tailEnd type="none" w="med" len="med"/>
                    </a:lnT>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tcPr>
                </a:tc>
                <a:tc>
                  <a:txBody>
                    <a:bodyPr/>
                    <a:lstStyle/>
                    <a:p>
                      <a:endParaRPr lang="it-IT" sz="600"/>
                    </a:p>
                  </a:txBody>
                  <a:tcPr marL="31364" marR="31364" marT="15682" marB="15682">
                    <a:lnT w="12700" cap="flat" cmpd="sng" algn="ctr">
                      <a:solidFill>
                        <a:srgbClr val="CCCCCC"/>
                      </a:solidFill>
                      <a:prstDash val="solid"/>
                      <a:round/>
                      <a:headEnd type="none" w="med" len="med"/>
                      <a:tailEnd type="none" w="med" len="med"/>
                    </a:lnT>
                  </a:tcPr>
                </a:tc>
                <a:tc>
                  <a:txBody>
                    <a:bodyPr/>
                    <a:lstStyle/>
                    <a:p>
                      <a:endParaRPr lang="it-IT" sz="600" dirty="0"/>
                    </a:p>
                  </a:txBody>
                  <a:tcPr marL="31364" marR="31364" marT="15682" marB="15682">
                    <a:lnT w="12700" cap="flat" cmpd="sng" algn="ctr">
                      <a:solidFill>
                        <a:srgbClr val="CCCCCC"/>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92304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551" y="486034"/>
            <a:ext cx="4885038" cy="6124754"/>
          </a:xfrm>
          <a:prstGeom prst="rect">
            <a:avLst/>
          </a:prstGeom>
          <a:noFill/>
        </p:spPr>
        <p:txBody>
          <a:bodyPr wrap="square" rtlCol="0">
            <a:spAutoFit/>
          </a:bodyPr>
          <a:lstStyle/>
          <a:p>
            <a:r>
              <a:rPr lang="it-IT" dirty="0"/>
              <a:t>9</a:t>
            </a:r>
            <a:r>
              <a:rPr lang="it-IT" dirty="0" smtClean="0"/>
              <a:t> cose che (forse) non sai sulla Norvegia</a:t>
            </a:r>
          </a:p>
          <a:p>
            <a:endParaRPr lang="it-IT" dirty="0"/>
          </a:p>
          <a:p>
            <a:r>
              <a:rPr lang="it-IT" sz="900" b="1" cap="all" dirty="0" smtClean="0"/>
              <a:t>1. È LA CUGINA RICCA </a:t>
            </a:r>
            <a:r>
              <a:rPr lang="it-IT" sz="900" dirty="0" smtClean="0"/>
              <a:t>Index per la ricchezza e </a:t>
            </a:r>
            <a:r>
              <a:rPr lang="it-IT" sz="900" b="1" cap="all" dirty="0" smtClean="0"/>
              <a:t>DELL'EUROPA</a:t>
            </a:r>
            <a:r>
              <a:rPr lang="it-IT" sz="900" dirty="0" smtClean="0"/>
              <a:t> La Norvegia nel 2014 si classificata al primo posto del </a:t>
            </a:r>
            <a:r>
              <a:rPr lang="it-IT" sz="900" dirty="0" err="1" smtClean="0"/>
              <a:t>Prosperity</a:t>
            </a:r>
            <a:r>
              <a:rPr lang="it-IT" sz="900" dirty="0" smtClean="0"/>
              <a:t> il benessere dei suoi abitanti (poco più di 5 milioni). È il terzo stato per PIL pro-capite, dopo Qatar e Lussemburgo. L'</a:t>
            </a:r>
            <a:r>
              <a:rPr lang="it-IT" sz="900" dirty="0" err="1" smtClean="0"/>
              <a:t>Economist</a:t>
            </a:r>
            <a:r>
              <a:rPr lang="it-IT" sz="900" dirty="0" smtClean="0"/>
              <a:t> la definisce </a:t>
            </a:r>
            <a:r>
              <a:rPr lang="it-IT" sz="900" dirty="0" smtClean="0">
                <a:hlinkClick r:id="rId2"/>
              </a:rPr>
              <a:t>"la cugina ricca"</a:t>
            </a:r>
            <a:r>
              <a:rPr lang="it-IT" sz="900" dirty="0" smtClean="0"/>
              <a:t> e in un articolo ha spiegato che la sua ricchezza è un fatto abbastanza recente e deriva dal petrolio </a:t>
            </a:r>
            <a:r>
              <a:rPr lang="it-IT" sz="1000" dirty="0" smtClean="0"/>
              <a:t>(produce il 2,8% del petrolio mondiale).</a:t>
            </a:r>
          </a:p>
          <a:p>
            <a:endParaRPr lang="it-IT" sz="1000" dirty="0" smtClean="0"/>
          </a:p>
          <a:p>
            <a:endParaRPr lang="it-IT" sz="1000" dirty="0" smtClean="0"/>
          </a:p>
          <a:p>
            <a:r>
              <a:rPr lang="it-IT" sz="1000" b="1" cap="all" dirty="0" smtClean="0"/>
              <a:t>2. AH </a:t>
            </a:r>
            <a:r>
              <a:rPr lang="it-IT" sz="1000" b="1" cap="all" dirty="0"/>
              <a:t>PROPOSITO, È UNA MONARCHIA</a:t>
            </a:r>
            <a:r>
              <a:rPr lang="it-IT" sz="1000" dirty="0"/>
              <a:t> </a:t>
            </a:r>
            <a:r>
              <a:rPr lang="it-IT" sz="1000" dirty="0" err="1"/>
              <a:t>Harald</a:t>
            </a:r>
            <a:r>
              <a:rPr lang="it-IT" sz="1000" dirty="0"/>
              <a:t> V di Norvegia regna sul paese dal 1991. Suo padre </a:t>
            </a:r>
            <a:r>
              <a:rPr lang="it-IT" sz="1000" dirty="0" err="1"/>
              <a:t>Olav</a:t>
            </a:r>
            <a:r>
              <a:rPr lang="it-IT" sz="1000" dirty="0"/>
              <a:t> V era famoso per prendere i mezzi pubblici e pagare il biglietto di tasca sua</a:t>
            </a:r>
            <a:r>
              <a:rPr lang="it-IT" sz="1000" dirty="0" smtClean="0"/>
              <a:t>.</a:t>
            </a:r>
          </a:p>
          <a:p>
            <a:endParaRPr lang="it-IT" sz="1000" dirty="0" smtClean="0"/>
          </a:p>
          <a:p>
            <a:endParaRPr lang="it-IT" sz="1000" dirty="0"/>
          </a:p>
          <a:p>
            <a:r>
              <a:rPr lang="it-IT" sz="1000" b="1" cap="all" dirty="0" smtClean="0"/>
              <a:t>3. HA </a:t>
            </a:r>
            <a:r>
              <a:rPr lang="it-IT" sz="1000" b="1" cap="all" dirty="0"/>
              <a:t>LE PRIGIONI MIGLIORI DEL MONDO</a:t>
            </a:r>
            <a:r>
              <a:rPr lang="it-IT" sz="1000" dirty="0"/>
              <a:t> In Norvegia, tutti i detenuti hanno accesso a internet, anche nelle loro celle (in foto). Il ministero di giustizia ritiene che ciò li aiuti nella loro educazione, e gli permetta di sentirsi ancora in contatto col mondo. La Norvegia è il ventesimo paese al mondo col più basso tasso di criminalità (l'Italia è 65esima</a:t>
            </a:r>
            <a:r>
              <a:rPr lang="it-IT" sz="1000" dirty="0" smtClean="0"/>
              <a:t>).</a:t>
            </a:r>
          </a:p>
          <a:p>
            <a:endParaRPr lang="it-IT" sz="1000" dirty="0"/>
          </a:p>
          <a:p>
            <a:endParaRPr lang="it-IT" sz="1000" dirty="0"/>
          </a:p>
          <a:p>
            <a:r>
              <a:rPr lang="it-IT" sz="1000" b="1" cap="all" dirty="0" smtClean="0"/>
              <a:t>4. HA </a:t>
            </a:r>
            <a:r>
              <a:rPr lang="it-IT" sz="1000" b="1" cap="all" dirty="0"/>
              <a:t>I PROGRAMMI TV PIÙ NOIOSI DEL MONDO</a:t>
            </a:r>
            <a:r>
              <a:rPr lang="it-IT" sz="1000" dirty="0"/>
              <a:t> In Norvegia è molto apprezzata la slow tv, la tv lenta. La tv di stato NRK ha annunciato che presto trasmetterà uno show di 8 ore sulla realizzazione di un maglione ai ferri (in tempo reale). Altri programmi slow andati in onda negli anni passati, la diretta di 10 ore di un viaggio in treno da Oslo a Bergen e 18 ore dedicate alla deposizione delle uova di salmone</a:t>
            </a:r>
            <a:r>
              <a:rPr lang="it-IT" sz="1000" dirty="0" smtClean="0"/>
              <a:t>.</a:t>
            </a:r>
          </a:p>
          <a:p>
            <a:endParaRPr lang="it-IT" sz="1000" dirty="0"/>
          </a:p>
          <a:p>
            <a:r>
              <a:rPr lang="it-IT" sz="1000" b="1" cap="all" dirty="0" smtClean="0"/>
              <a:t>5. HA </a:t>
            </a:r>
            <a:r>
              <a:rPr lang="it-IT" sz="1000" b="1" cap="all" dirty="0"/>
              <a:t>DATO ORIGINE ALLA PAROLA SCI</a:t>
            </a:r>
            <a:r>
              <a:rPr lang="it-IT" sz="1000" dirty="0"/>
              <a:t> La parola sci è norvegese: deriva dal il termine "</a:t>
            </a:r>
            <a:r>
              <a:rPr lang="it-IT" sz="1000" dirty="0" err="1"/>
              <a:t>skid</a:t>
            </a:r>
            <a:r>
              <a:rPr lang="it-IT" sz="1000" dirty="0"/>
              <a:t>" che nell’antica lingua norvegese significava "ricoperto di pelle". La pelle di foca o di renna veniva utilizzata per evitare che le tavole scivolassero all’indietro sui percorsi in salita</a:t>
            </a:r>
            <a:r>
              <a:rPr lang="it-IT" sz="1000" dirty="0" smtClean="0"/>
              <a:t>.</a:t>
            </a:r>
            <a:r>
              <a:rPr lang="it-IT" sz="1000" cap="all" dirty="0" smtClean="0"/>
              <a:t> </a:t>
            </a:r>
          </a:p>
          <a:p>
            <a:endParaRPr lang="it-IT" sz="1000" cap="all" dirty="0"/>
          </a:p>
          <a:p>
            <a:r>
              <a:rPr lang="it-IT" sz="1000" b="1" cap="all" dirty="0" smtClean="0"/>
              <a:t>6. POSSIEDE </a:t>
            </a:r>
            <a:r>
              <a:rPr lang="it-IT" sz="1000" b="1" cap="all" dirty="0"/>
              <a:t>L'ISOLA MENO ACCOGLIENTE DEL MONDO</a:t>
            </a:r>
            <a:r>
              <a:rPr lang="it-IT" sz="1000" dirty="0"/>
              <a:t> Conosciuta come il "luogo più solitario sulla Terra", l'isola Bouvet è un'isola disabitata e ghiacciata a metà strada tra l'Africa e l'Antartide. Anche se in tanti hanno cercato di rivendicarne la proprietà, oggi appartiene alla Norvegia, da cui dista 12721 km</a:t>
            </a:r>
            <a:r>
              <a:rPr lang="it-IT" sz="1000" dirty="0" smtClean="0"/>
              <a:t>.</a:t>
            </a:r>
          </a:p>
        </p:txBody>
      </p:sp>
      <p:sp>
        <p:nvSpPr>
          <p:cNvPr id="3" name="CasellaDiTesto 2"/>
          <p:cNvSpPr txBox="1"/>
          <p:nvPr/>
        </p:nvSpPr>
        <p:spPr>
          <a:xfrm>
            <a:off x="6343135" y="790832"/>
            <a:ext cx="184731" cy="369332"/>
          </a:xfrm>
          <a:prstGeom prst="rect">
            <a:avLst/>
          </a:prstGeom>
          <a:noFill/>
        </p:spPr>
        <p:txBody>
          <a:bodyPr wrap="none" rtlCol="0">
            <a:spAutoFit/>
          </a:bodyPr>
          <a:lstStyle/>
          <a:p>
            <a:endParaRPr lang="it-IT" dirty="0"/>
          </a:p>
        </p:txBody>
      </p:sp>
      <p:sp>
        <p:nvSpPr>
          <p:cNvPr id="5" name="CasellaDiTesto 4"/>
          <p:cNvSpPr txBox="1"/>
          <p:nvPr/>
        </p:nvSpPr>
        <p:spPr>
          <a:xfrm>
            <a:off x="6435500" y="667265"/>
            <a:ext cx="3904735" cy="3600986"/>
          </a:xfrm>
          <a:prstGeom prst="rect">
            <a:avLst/>
          </a:prstGeom>
          <a:noFill/>
        </p:spPr>
        <p:txBody>
          <a:bodyPr wrap="square" rtlCol="0">
            <a:spAutoFit/>
          </a:bodyPr>
          <a:lstStyle/>
          <a:p>
            <a:r>
              <a:rPr lang="it-IT" sz="1000" dirty="0" smtClean="0"/>
              <a:t>7.</a:t>
            </a:r>
            <a:r>
              <a:rPr lang="it-IT" dirty="0" smtClean="0"/>
              <a:t> </a:t>
            </a:r>
            <a:r>
              <a:rPr lang="it-IT" sz="1000" b="1" cap="all" dirty="0" smtClean="0"/>
              <a:t>È </a:t>
            </a:r>
            <a:r>
              <a:rPr lang="it-IT" sz="1000" b="1" cap="all" dirty="0"/>
              <a:t>TRA I PAESI PIÙ COLTI DEL MONDO</a:t>
            </a:r>
            <a:r>
              <a:rPr lang="it-IT" sz="1000" dirty="0"/>
              <a:t> Secondo il libro dei fatti della CIA, la Norvegia ha l'indice di alfabetizzazione più alto del mondo. Il governo incentiva la pubblicazione di libri, acquistando le prima 1000 copie per distribuirle gratuitamente alle biblioteche in tutto il paese. E le Università pubbliche (nella foto, il quartiere universitario di Oslo) sono totalmente gratuite, anche per gli </a:t>
            </a:r>
            <a:r>
              <a:rPr lang="it-IT" sz="1000" dirty="0" smtClean="0"/>
              <a:t>stranieri.</a:t>
            </a:r>
          </a:p>
          <a:p>
            <a:endParaRPr lang="it-IT" sz="1000" dirty="0"/>
          </a:p>
          <a:p>
            <a:r>
              <a:rPr lang="it-IT" sz="1000" dirty="0" smtClean="0"/>
              <a:t>8. </a:t>
            </a:r>
            <a:r>
              <a:rPr lang="it-IT" sz="1000" dirty="0"/>
              <a:t> </a:t>
            </a:r>
            <a:r>
              <a:rPr lang="it-IT" sz="1000" b="1" cap="all" dirty="0"/>
              <a:t>COMBATTE PER SALVARE L'AMAZZONIA</a:t>
            </a:r>
            <a:r>
              <a:rPr lang="it-IT" sz="1000" dirty="0"/>
              <a:t> Nel 2008 la Norvegia ha donato un miliardo di dollari al salvataggio della foresta pluviale amazzonica. "Per vincere la battaglia contro il riscaldamento globale, dobbiamo vincere la lotta contro la deforestazione globale", ha spiegato l'allora primo ministro Jens </a:t>
            </a:r>
            <a:r>
              <a:rPr lang="it-IT" sz="1000" dirty="0" err="1"/>
              <a:t>Stoltenberg</a:t>
            </a:r>
            <a:r>
              <a:rPr lang="it-IT" sz="1000" dirty="0" smtClean="0"/>
              <a:t>.</a:t>
            </a:r>
          </a:p>
          <a:p>
            <a:endParaRPr lang="it-IT" sz="1000" dirty="0"/>
          </a:p>
          <a:p>
            <a:r>
              <a:rPr lang="it-IT" sz="1000" dirty="0" smtClean="0"/>
              <a:t>9. </a:t>
            </a:r>
            <a:r>
              <a:rPr lang="it-IT" sz="1000" b="1" cap="all" dirty="0"/>
              <a:t>HA COSTRUITO IL TRAFORO PIÙ LUNGO DEL MONDO</a:t>
            </a:r>
            <a:r>
              <a:rPr lang="it-IT" sz="1000" dirty="0"/>
              <a:t> Nel 2000 la Norvegia ha costruito il </a:t>
            </a:r>
            <a:r>
              <a:rPr lang="it-IT" sz="1000" dirty="0" err="1"/>
              <a:t>Il</a:t>
            </a:r>
            <a:r>
              <a:rPr lang="it-IT" sz="1000" dirty="0"/>
              <a:t> tunnel di </a:t>
            </a:r>
            <a:r>
              <a:rPr lang="it-IT" sz="1000" dirty="0" err="1"/>
              <a:t>Lærdal</a:t>
            </a:r>
            <a:r>
              <a:rPr lang="it-IT" sz="1000" dirty="0"/>
              <a:t>, che con i suoi 24,5 km di lunghezza è il traforo stradale più lungo del mondo. Si trova sulla tratta Oslo-Bergen e il suo tracciato si basa su una serie di leggere curve, che prevengono la stanchezza degli automobilisti e contribuiscono ad aumentare la sicurezza stradale.</a:t>
            </a:r>
          </a:p>
        </p:txBody>
      </p:sp>
    </p:spTree>
    <p:extLst>
      <p:ext uri="{BB962C8B-B14F-4D97-AF65-F5344CB8AC3E}">
        <p14:creationId xmlns:p14="http://schemas.microsoft.com/office/powerpoint/2010/main" val="257140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890" y="1218293"/>
            <a:ext cx="12005779" cy="4094205"/>
          </a:xfrm>
          <a:prstGeom prst="rect">
            <a:avLst/>
          </a:prstGeom>
          <a:noFill/>
        </p:spPr>
        <p:txBody>
          <a:bodyPr wrap="square" rtlCol="0">
            <a:spAutoFit/>
          </a:bodyPr>
          <a:lstStyle/>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24" y="1598140"/>
            <a:ext cx="7319487" cy="4169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8330672" y="1366262"/>
            <a:ext cx="3498210" cy="4401205"/>
          </a:xfrm>
          <a:prstGeom prst="rect">
            <a:avLst/>
          </a:prstGeom>
          <a:noFill/>
        </p:spPr>
        <p:txBody>
          <a:bodyPr wrap="square" rtlCol="0">
            <a:spAutoFit/>
          </a:bodyPr>
          <a:lstStyle/>
          <a:p>
            <a:r>
              <a:rPr lang="it-IT" sz="1400" dirty="0"/>
              <a:t>Bergen</a:t>
            </a:r>
          </a:p>
          <a:p>
            <a:r>
              <a:rPr lang="it-IT" sz="1400" dirty="0">
                <a:latin typeface="Andalus" panose="02020603050405020304" pitchFamily="18" charset="-78"/>
                <a:cs typeface="Andalus" panose="02020603050405020304" pitchFamily="18" charset="-78"/>
              </a:rPr>
              <a:t>Città in </a:t>
            </a:r>
            <a:r>
              <a:rPr lang="it-IT" sz="1400" dirty="0" smtClean="0">
                <a:latin typeface="Andalus" panose="02020603050405020304" pitchFamily="18" charset="-78"/>
                <a:cs typeface="Andalus" panose="02020603050405020304" pitchFamily="18" charset="-78"/>
              </a:rPr>
              <a:t>Norvegia</a:t>
            </a:r>
          </a:p>
          <a:p>
            <a:endParaRPr lang="it-IT" sz="1400" dirty="0"/>
          </a:p>
          <a:p>
            <a:r>
              <a:rPr lang="it-IT" sz="1400" dirty="0">
                <a:latin typeface="Algerian" panose="04020705040A02060702" pitchFamily="82" charset="0"/>
              </a:rPr>
              <a:t>Bergen è una città situata sulla costa sud-ovest della Norvegia. È circondata da montagne e fiordi, tra cui il </a:t>
            </a:r>
            <a:r>
              <a:rPr lang="it-IT" sz="1400" dirty="0" err="1">
                <a:latin typeface="Algerian" panose="04020705040A02060702" pitchFamily="82" charset="0"/>
              </a:rPr>
              <a:t>Sognefjord</a:t>
            </a:r>
            <a:r>
              <a:rPr lang="it-IT" sz="1400" dirty="0">
                <a:latin typeface="Algerian" panose="04020705040A02060702" pitchFamily="82" charset="0"/>
              </a:rPr>
              <a:t>, il più lungo e profondo di tutto il Paese. Il quartiere di </a:t>
            </a:r>
            <a:r>
              <a:rPr lang="it-IT" sz="1400" dirty="0" err="1">
                <a:latin typeface="Algerian" panose="04020705040A02060702" pitchFamily="82" charset="0"/>
              </a:rPr>
              <a:t>Bryggen</a:t>
            </a:r>
            <a:r>
              <a:rPr lang="it-IT" sz="1400" dirty="0">
                <a:latin typeface="Algerian" panose="04020705040A02060702" pitchFamily="82" charset="0"/>
              </a:rPr>
              <a:t>, con le case di legno costruite sul vecchio molo, fu un tempo il centro dell'impero commerciale della Lega anseatica. </a:t>
            </a:r>
            <a:r>
              <a:rPr lang="it-IT" sz="1400" dirty="0">
                <a:latin typeface="Algerian" panose="04020705040A02060702" pitchFamily="82" charset="0"/>
                <a:hlinkClick r:id="rId3" action="ppaction://hlinksldjump"/>
              </a:rPr>
              <a:t>La funicolare </a:t>
            </a:r>
            <a:r>
              <a:rPr lang="it-IT" sz="1400" dirty="0" err="1">
                <a:latin typeface="Algerian" panose="04020705040A02060702" pitchFamily="82" charset="0"/>
              </a:rPr>
              <a:t>Fløibanen</a:t>
            </a:r>
            <a:r>
              <a:rPr lang="it-IT" sz="1400" dirty="0">
                <a:latin typeface="Algerian" panose="04020705040A02060702" pitchFamily="82" charset="0"/>
              </a:rPr>
              <a:t> sale fino al monte </a:t>
            </a:r>
            <a:r>
              <a:rPr lang="it-IT" sz="1400" dirty="0" err="1">
                <a:latin typeface="Algerian" panose="04020705040A02060702" pitchFamily="82" charset="0"/>
              </a:rPr>
              <a:t>Fløyen</a:t>
            </a:r>
            <a:r>
              <a:rPr lang="it-IT" sz="1400" dirty="0">
                <a:latin typeface="Algerian" panose="04020705040A02060702" pitchFamily="82" charset="0"/>
              </a:rPr>
              <a:t>, da dove si può godere di una vista panoramica e dove sono possibili diverse escursioni. La </a:t>
            </a:r>
            <a:r>
              <a:rPr lang="it-IT" sz="1400" dirty="0" err="1">
                <a:latin typeface="Algerian" panose="04020705040A02060702" pitchFamily="82" charset="0"/>
              </a:rPr>
              <a:t>Edvard</a:t>
            </a:r>
            <a:r>
              <a:rPr lang="it-IT" sz="1400" dirty="0">
                <a:latin typeface="Algerian" panose="04020705040A02060702" pitchFamily="82" charset="0"/>
              </a:rPr>
              <a:t> </a:t>
            </a:r>
            <a:r>
              <a:rPr lang="it-IT" sz="1400" dirty="0" err="1">
                <a:latin typeface="Algerian" panose="04020705040A02060702" pitchFamily="82" charset="0"/>
              </a:rPr>
              <a:t>Grieg</a:t>
            </a:r>
            <a:r>
              <a:rPr lang="it-IT" sz="1400" dirty="0">
                <a:latin typeface="Algerian" panose="04020705040A02060702" pitchFamily="82" charset="0"/>
              </a:rPr>
              <a:t> House è l'abitazione dove un tempo visse il celebre compositore norvegese</a:t>
            </a:r>
          </a:p>
        </p:txBody>
      </p:sp>
    </p:spTree>
    <p:extLst>
      <p:ext uri="{BB962C8B-B14F-4D97-AF65-F5344CB8AC3E}">
        <p14:creationId xmlns:p14="http://schemas.microsoft.com/office/powerpoint/2010/main" val="366424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26856" cy="2446638"/>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856" y="0"/>
            <a:ext cx="5665144" cy="246497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6638"/>
            <a:ext cx="4744995" cy="2712332"/>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994" y="2446638"/>
            <a:ext cx="7447006" cy="2479589"/>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158970"/>
            <a:ext cx="4744995" cy="1662366"/>
          </a:xfrm>
          <a:prstGeom prst="rect">
            <a:avLst/>
          </a:prstGeom>
        </p:spPr>
      </p:pic>
      <p:sp>
        <p:nvSpPr>
          <p:cNvPr id="8" name="CasellaDiTesto 7"/>
          <p:cNvSpPr txBox="1"/>
          <p:nvPr/>
        </p:nvSpPr>
        <p:spPr>
          <a:xfrm>
            <a:off x="4852086" y="5035889"/>
            <a:ext cx="7339914" cy="1477328"/>
          </a:xfrm>
          <a:prstGeom prst="rect">
            <a:avLst/>
          </a:prstGeom>
          <a:noFill/>
        </p:spPr>
        <p:txBody>
          <a:bodyPr wrap="square" rtlCol="0">
            <a:spAutoFit/>
          </a:bodyPr>
          <a:lstStyle/>
          <a:p>
            <a:endParaRPr lang="it-IT" dirty="0" smtClean="0"/>
          </a:p>
          <a:p>
            <a:r>
              <a:rPr lang="it-IT" sz="3600" dirty="0" smtClean="0"/>
              <a:t>Ecco alcune immagini di </a:t>
            </a:r>
            <a:r>
              <a:rPr lang="it-IT" sz="3600" dirty="0" err="1"/>
              <a:t>H</a:t>
            </a:r>
            <a:r>
              <a:rPr lang="it-IT" sz="3600" dirty="0" err="1" smtClean="0"/>
              <a:t>ellesylt</a:t>
            </a:r>
            <a:r>
              <a:rPr lang="it-IT" sz="3600" dirty="0" smtClean="0"/>
              <a:t> e </a:t>
            </a:r>
            <a:r>
              <a:rPr lang="it-IT" sz="3600" dirty="0" err="1" smtClean="0"/>
              <a:t>Geiranger</a:t>
            </a:r>
            <a:r>
              <a:rPr lang="it-IT" sz="3600" dirty="0" smtClean="0"/>
              <a:t> </a:t>
            </a:r>
          </a:p>
        </p:txBody>
      </p:sp>
    </p:spTree>
    <p:extLst>
      <p:ext uri="{BB962C8B-B14F-4D97-AF65-F5344CB8AC3E}">
        <p14:creationId xmlns:p14="http://schemas.microsoft.com/office/powerpoint/2010/main" val="25241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39" y="354227"/>
            <a:ext cx="4870363" cy="299033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40" y="3555103"/>
            <a:ext cx="4851120" cy="3232450"/>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022" y="4066135"/>
            <a:ext cx="4440195" cy="2451024"/>
          </a:xfrm>
          <a:prstGeom prst="rect">
            <a:avLst/>
          </a:prstGeom>
        </p:spPr>
      </p:pic>
      <p:sp>
        <p:nvSpPr>
          <p:cNvPr id="5" name="CasellaDiTesto 4"/>
          <p:cNvSpPr txBox="1"/>
          <p:nvPr/>
        </p:nvSpPr>
        <p:spPr>
          <a:xfrm>
            <a:off x="5898774" y="354227"/>
            <a:ext cx="5601730" cy="3200876"/>
          </a:xfrm>
          <a:prstGeom prst="rect">
            <a:avLst/>
          </a:prstGeom>
          <a:noFill/>
        </p:spPr>
        <p:txBody>
          <a:bodyPr wrap="square" rtlCol="0">
            <a:spAutoFit/>
          </a:bodyPr>
          <a:lstStyle/>
          <a:p>
            <a:r>
              <a:rPr lang="it-IT" sz="4000" dirty="0" smtClean="0">
                <a:latin typeface="Blackadder ITC" panose="04020505051007020D02" pitchFamily="82" charset="0"/>
              </a:rPr>
              <a:t>I</a:t>
            </a:r>
            <a:r>
              <a:rPr lang="it-IT" dirty="0" smtClean="0">
                <a:latin typeface="Blackadder ITC" panose="04020505051007020D02" pitchFamily="82" charset="0"/>
              </a:rPr>
              <a:t>n </a:t>
            </a:r>
            <a:r>
              <a:rPr lang="it-IT" dirty="0">
                <a:latin typeface="Blackadder ITC" panose="04020505051007020D02" pitchFamily="82" charset="0"/>
              </a:rPr>
              <a:t>Norvegia, nel cuore della regione dei fiordi, c’è una linea ferroviaria tra le più spettacolari al mondo. La </a:t>
            </a:r>
            <a:r>
              <a:rPr lang="it-IT" b="1" dirty="0">
                <a:latin typeface="Blackadder ITC" panose="04020505051007020D02" pitchFamily="82" charset="0"/>
              </a:rPr>
              <a:t>Ferrovia di </a:t>
            </a:r>
            <a:r>
              <a:rPr lang="it-IT" b="1" dirty="0" err="1">
                <a:latin typeface="Blackadder ITC" panose="04020505051007020D02" pitchFamily="82" charset="0"/>
              </a:rPr>
              <a:t>Flam</a:t>
            </a:r>
            <a:r>
              <a:rPr lang="it-IT" b="1" dirty="0">
                <a:latin typeface="Blackadder ITC" panose="04020505051007020D02" pitchFamily="82" charset="0"/>
              </a:rPr>
              <a:t> </a:t>
            </a:r>
            <a:r>
              <a:rPr lang="it-IT" b="1" i="1" dirty="0">
                <a:latin typeface="Blackadder ITC" panose="04020505051007020D02" pitchFamily="82" charset="0"/>
              </a:rPr>
              <a:t>(</a:t>
            </a:r>
            <a:r>
              <a:rPr lang="it-IT" b="1" i="1" dirty="0" err="1">
                <a:latin typeface="Blackadder ITC" panose="04020505051007020D02" pitchFamily="82" charset="0"/>
              </a:rPr>
              <a:t>Flamsbana</a:t>
            </a:r>
            <a:r>
              <a:rPr lang="it-IT" b="1" i="1" dirty="0">
                <a:latin typeface="Blackadder ITC" panose="04020505051007020D02" pitchFamily="82" charset="0"/>
              </a:rPr>
              <a:t>),</a:t>
            </a:r>
            <a:r>
              <a:rPr lang="it-IT" dirty="0">
                <a:latin typeface="Blackadder ITC" panose="04020505051007020D02" pitchFamily="82" charset="0"/>
              </a:rPr>
              <a:t> si inerpica sulla montagna con ripidi binari e un sistema di trazione elettrica, capolavoro di arte ferroviaria senza paragoni in Europa.</a:t>
            </a:r>
          </a:p>
          <a:p>
            <a:r>
              <a:rPr lang="it-IT" dirty="0">
                <a:latin typeface="Blackadder ITC" panose="04020505051007020D02" pitchFamily="82" charset="0"/>
              </a:rPr>
              <a:t>Costruita a partire dal 1909, lunga 20 Km, in 51 minuti collega </a:t>
            </a:r>
            <a:r>
              <a:rPr lang="it-IT" dirty="0" err="1">
                <a:latin typeface="Blackadder ITC" panose="04020505051007020D02" pitchFamily="82" charset="0"/>
              </a:rPr>
              <a:t>Flam</a:t>
            </a:r>
            <a:r>
              <a:rPr lang="it-IT" dirty="0">
                <a:latin typeface="Blackadder ITC" panose="04020505051007020D02" pitchFamily="82" charset="0"/>
              </a:rPr>
              <a:t> e </a:t>
            </a:r>
            <a:r>
              <a:rPr lang="it-IT" dirty="0" err="1">
                <a:latin typeface="Blackadder ITC" panose="04020505051007020D02" pitchFamily="82" charset="0"/>
              </a:rPr>
              <a:t>Myrdal</a:t>
            </a:r>
            <a:r>
              <a:rPr lang="it-IT" dirty="0">
                <a:latin typeface="Blackadder ITC" panose="04020505051007020D02" pitchFamily="82" charset="0"/>
              </a:rPr>
              <a:t>, piccola località a 865 metri sopra il livello del mare. La sua eccezionalità consiste nel tracciare un percorso comune per una strada di montagna, con tanto di pendenze e tornanti, però su rotaie. E’ proprio il fatto che questa tratta si compia in treno e non a bordo di un’auto che ha dell’incredibile.</a:t>
            </a:r>
          </a:p>
        </p:txBody>
      </p:sp>
    </p:spTree>
    <p:extLst>
      <p:ext uri="{BB962C8B-B14F-4D97-AF65-F5344CB8AC3E}">
        <p14:creationId xmlns:p14="http://schemas.microsoft.com/office/powerpoint/2010/main" val="20679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3"/>
                                        </p:tgtEl>
                                      </p:cBhvr>
                                    </p:animEffect>
                                    <p:animScale>
                                      <p:cBhvr>
                                        <p:cTn id="28"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94487" y="164042"/>
            <a:ext cx="4234249" cy="3046988"/>
          </a:xfrm>
          <a:prstGeom prst="rect">
            <a:avLst/>
          </a:prstGeom>
          <a:noFill/>
        </p:spPr>
        <p:txBody>
          <a:bodyPr wrap="square" rtlCol="0">
            <a:spAutoFit/>
          </a:bodyPr>
          <a:lstStyle/>
          <a:p>
            <a:pPr fontAlgn="base"/>
            <a:r>
              <a:rPr lang="it-IT" sz="1200" b="1" dirty="0"/>
              <a:t>Attenzione caduta Troll</a:t>
            </a:r>
          </a:p>
          <a:p>
            <a:pPr fontAlgn="base"/>
            <a:r>
              <a:rPr lang="it-IT" sz="1200" dirty="0"/>
              <a:t>Troll, orchi, elfi, </a:t>
            </a:r>
            <a:r>
              <a:rPr lang="it-IT" sz="1200" dirty="0" err="1"/>
              <a:t>hobbit</a:t>
            </a:r>
            <a:r>
              <a:rPr lang="it-IT" sz="1200" dirty="0"/>
              <a:t>...siamo in pieno nel mondo leggendario - mitologico nordico, materia in cui era particolarmente efferato il Prof. J.R.R. Tolkien. Scusatemi se lo cito spesso, avrete capito che ne sono </a:t>
            </a:r>
            <a:r>
              <a:rPr lang="it-IT" sz="1200" dirty="0" err="1"/>
              <a:t>un'appassionato</a:t>
            </a:r>
            <a:r>
              <a:rPr lang="it-IT" sz="1200" dirty="0"/>
              <a:t> lettore. Del resto le storie che gli raccontava la mamma da piccolo e che lo spinsero poi a diventare professore di Letteratura nordica e ricevette una Laurea Honoris Causa all'Università di Oxford, sono ispirate da questi paesaggi e ambientate qui, radicate nella tradizione popolare. La strada in questione è spettacolare, sinuosa, si inerpica su e giù per le aspre montagne norvegesi.</a:t>
            </a:r>
          </a:p>
          <a:p>
            <a:pPr fontAlgn="base"/>
            <a:r>
              <a:rPr lang="it-IT" sz="1200" dirty="0"/>
              <a:t>Trovarla è facile, è ben segnalata in tutte le guide della regione dei laghi e poi basta seguire...il cartello stradale!!??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98" y="3557018"/>
            <a:ext cx="4580238" cy="29549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703" y="766118"/>
            <a:ext cx="5594409" cy="3146855"/>
          </a:xfrm>
          <a:prstGeom prst="rect">
            <a:avLst/>
          </a:prstGeom>
        </p:spPr>
      </p:pic>
    </p:spTree>
    <p:extLst>
      <p:ext uri="{BB962C8B-B14F-4D97-AF65-F5344CB8AC3E}">
        <p14:creationId xmlns:p14="http://schemas.microsoft.com/office/powerpoint/2010/main" val="37646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5"/>
                                        </p:tgtEl>
                                        <p:attrNameLst>
                                          <p:attrName>style.opacity</p:attrName>
                                        </p:attrNameLst>
                                      </p:cBhvr>
                                      <p:to>
                                        <p:strVal val="0.5"/>
                                      </p:to>
                                    </p:set>
                                    <p:animEffect filter="image" prLst="opacity: 0.5">
                                      <p:cBhvr rctx="IE">
                                        <p:cTn id="11" dur="indefinite"/>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747269" flipV="1">
            <a:off x="5738305" y="681565"/>
            <a:ext cx="4327713" cy="2826594"/>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1441">
            <a:off x="378940" y="540085"/>
            <a:ext cx="4444313" cy="2961024"/>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52645">
            <a:off x="976076" y="4117321"/>
            <a:ext cx="3491814" cy="2244738"/>
          </a:xfrm>
          <a:prstGeom prst="rect">
            <a:avLst/>
          </a:prstGeom>
        </p:spPr>
      </p:pic>
      <p:sp>
        <p:nvSpPr>
          <p:cNvPr id="5" name="CasellaDiTesto 4"/>
          <p:cNvSpPr txBox="1"/>
          <p:nvPr/>
        </p:nvSpPr>
        <p:spPr>
          <a:xfrm>
            <a:off x="4868562" y="4324865"/>
            <a:ext cx="5881817" cy="2192908"/>
          </a:xfrm>
          <a:prstGeom prst="rect">
            <a:avLst/>
          </a:prstGeom>
          <a:noFill/>
        </p:spPr>
        <p:txBody>
          <a:bodyPr wrap="square" rtlCol="0">
            <a:spAutoFit/>
          </a:bodyPr>
          <a:lstStyle/>
          <a:p>
            <a:r>
              <a:rPr lang="it-IT" sz="1050" dirty="0"/>
              <a:t>Lungo la costa meridionale della Norvegia, tra le belle città di Stavanger e Bergen, si trova la vivace cittadina di </a:t>
            </a:r>
            <a:r>
              <a:rPr lang="it-IT" sz="1050" dirty="0" err="1"/>
              <a:t>Haugesund</a:t>
            </a:r>
            <a:r>
              <a:rPr lang="it-IT" sz="1050" dirty="0"/>
              <a:t>, famosa per i suoi festival. Il Festival del Cinema di Amanda o il </a:t>
            </a:r>
            <a:r>
              <a:rPr lang="it-IT" sz="1050" dirty="0" err="1"/>
              <a:t>Haugesund</a:t>
            </a:r>
            <a:r>
              <a:rPr lang="it-IT" sz="1050" dirty="0"/>
              <a:t> International Jazz Festival, entrambi organizzati nel mese di agosto, ogni anno richiamano migliaia di visitatori. </a:t>
            </a:r>
            <a:r>
              <a:rPr lang="it-IT" sz="1050" dirty="0" err="1"/>
              <a:t>Haugesund</a:t>
            </a:r>
            <a:r>
              <a:rPr lang="it-IT" sz="1050" dirty="0"/>
              <a:t> è circondata da innumerevoli piccole isole e dai possenti fiordi di </a:t>
            </a:r>
            <a:r>
              <a:rPr lang="it-IT" sz="1050" dirty="0" err="1"/>
              <a:t>Åkrafjord</a:t>
            </a:r>
            <a:r>
              <a:rPr lang="it-IT" sz="1050" dirty="0"/>
              <a:t>, </a:t>
            </a:r>
            <a:r>
              <a:rPr lang="it-IT" sz="1050" dirty="0" err="1"/>
              <a:t>Hardangerfjord</a:t>
            </a:r>
            <a:r>
              <a:rPr lang="it-IT" sz="1050" dirty="0"/>
              <a:t> e </a:t>
            </a:r>
            <a:r>
              <a:rPr lang="it-IT" sz="1050" dirty="0" err="1"/>
              <a:t>Lysefjord</a:t>
            </a:r>
            <a:r>
              <a:rPr lang="it-IT" sz="1050" dirty="0"/>
              <a:t>. L’abitato si sviluppa a cavallo tra la terra ferma e le isole di </a:t>
            </a:r>
            <a:r>
              <a:rPr lang="it-IT" sz="1050" dirty="0" err="1"/>
              <a:t>Risøy</a:t>
            </a:r>
            <a:r>
              <a:rPr lang="it-IT" sz="1050" dirty="0"/>
              <a:t> e </a:t>
            </a:r>
            <a:r>
              <a:rPr lang="it-IT" sz="1050" dirty="0" err="1"/>
              <a:t>Hasseløy</a:t>
            </a:r>
            <a:r>
              <a:rPr lang="it-IT" sz="1050" dirty="0"/>
              <a:t>, collegati tra loro da bellissimi ponti </a:t>
            </a:r>
            <a:r>
              <a:rPr lang="it-IT" sz="1050" dirty="0" err="1"/>
              <a:t>Haraldsgata</a:t>
            </a:r>
            <a:r>
              <a:rPr lang="it-IT" sz="1050" dirty="0"/>
              <a:t> è tra le più lunghe strade pedonali dello shopping della Norvegia: qui troverete negozi esclusivi di abbigliamento, librerie, profumerie, gioiellerie, caffè e negozi di souvenir. A due chilometri a nord di </a:t>
            </a:r>
            <a:r>
              <a:rPr lang="it-IT" sz="1050" dirty="0" err="1"/>
              <a:t>Haugesund</a:t>
            </a:r>
            <a:r>
              <a:rPr lang="it-IT" sz="1050" dirty="0"/>
              <a:t> si trova un obelisco di granito, l’</a:t>
            </a:r>
            <a:r>
              <a:rPr lang="it-IT" sz="1050" dirty="0" err="1"/>
              <a:t>Haraldshaugen</a:t>
            </a:r>
            <a:r>
              <a:rPr lang="it-IT" sz="1050" dirty="0"/>
              <a:t>, che indicherebbe il luogo di sepoltura del primo re norvegese </a:t>
            </a:r>
            <a:r>
              <a:rPr lang="it-IT" sz="1050" dirty="0" err="1"/>
              <a:t>Harald</a:t>
            </a:r>
            <a:r>
              <a:rPr lang="it-IT" sz="1050" dirty="0"/>
              <a:t> il Biondo. La regione oltre ai meravigliosi fiordi offre paesaggi pittoreschi e tranquilli fatti di montagne, valli rigogliose, cascate impetuose, fiumi tortuosi, laghi calmi e affascinanti villaggi. La regione è fiancheggiata dal ghiacciaio </a:t>
            </a:r>
            <a:r>
              <a:rPr lang="it-IT" sz="1050" dirty="0" err="1"/>
              <a:t>Folgefonna</a:t>
            </a:r>
            <a:r>
              <a:rPr lang="it-IT" sz="1050" dirty="0"/>
              <a:t> a nord e dal </a:t>
            </a:r>
            <a:r>
              <a:rPr lang="it-IT" sz="1050" dirty="0" err="1"/>
              <a:t>Preikestolen</a:t>
            </a:r>
            <a:r>
              <a:rPr lang="it-IT" sz="1050" dirty="0"/>
              <a:t> </a:t>
            </a:r>
            <a:r>
              <a:rPr lang="it-IT" sz="1050" dirty="0" smtClean="0"/>
              <a:t>a</a:t>
            </a:r>
            <a:endParaRPr lang="it-IT" dirty="0"/>
          </a:p>
        </p:txBody>
      </p:sp>
    </p:spTree>
    <p:extLst>
      <p:ext uri="{BB962C8B-B14F-4D97-AF65-F5344CB8AC3E}">
        <p14:creationId xmlns:p14="http://schemas.microsoft.com/office/powerpoint/2010/main" val="129083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583" y="968730"/>
            <a:ext cx="4105017" cy="2732117"/>
          </a:xfrm>
          <a:prstGeom prst="rect">
            <a:avLst/>
          </a:prstGeom>
          <a:ln>
            <a:noFill/>
          </a:ln>
          <a:effectLst>
            <a:softEdge rad="112500"/>
          </a:effectLst>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722" y="4415483"/>
            <a:ext cx="5482234" cy="2251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33" y="537906"/>
            <a:ext cx="4354238" cy="2901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1095633" y="4061256"/>
            <a:ext cx="2100648" cy="215444"/>
          </a:xfrm>
          <a:prstGeom prst="rect">
            <a:avLst/>
          </a:prstGeom>
          <a:noFill/>
        </p:spPr>
        <p:txBody>
          <a:bodyPr wrap="square" rtlCol="0">
            <a:spAutoFit/>
          </a:bodyPr>
          <a:lstStyle/>
          <a:p>
            <a:endParaRPr lang="it-IT" sz="800" dirty="0"/>
          </a:p>
        </p:txBody>
      </p:sp>
      <p:sp>
        <p:nvSpPr>
          <p:cNvPr id="6" name="CasellaDiTesto 5"/>
          <p:cNvSpPr txBox="1"/>
          <p:nvPr/>
        </p:nvSpPr>
        <p:spPr>
          <a:xfrm>
            <a:off x="280086" y="4140146"/>
            <a:ext cx="5832389" cy="2446824"/>
          </a:xfrm>
          <a:prstGeom prst="rect">
            <a:avLst/>
          </a:prstGeom>
          <a:noFill/>
        </p:spPr>
        <p:txBody>
          <a:bodyPr wrap="square" rtlCol="0">
            <a:spAutoFit/>
          </a:bodyPr>
          <a:lstStyle/>
          <a:p>
            <a:r>
              <a:rPr lang="it-IT" sz="900" dirty="0"/>
              <a:t> Bremerhaven, a soli 60 chilometri a valle e fondata nel 1827, è </a:t>
            </a:r>
            <a:r>
              <a:rPr lang="it-IT" sz="900" dirty="0" smtClean="0"/>
              <a:t>legata </a:t>
            </a:r>
            <a:r>
              <a:rPr lang="it-IT" sz="900" dirty="0"/>
              <a:t>alla storia più recente. Proprio al porto era rivolto l'ultimo sguardo di milioni di emigranti che dicevano addio all'Europa per andare a cercare fortuna in America. Ma non a tutti arrise la fortuna, come dimostra il museo </a:t>
            </a:r>
            <a:r>
              <a:rPr lang="it-IT" sz="900" dirty="0" smtClean="0"/>
              <a:t>sull'immigrazione. </a:t>
            </a:r>
            <a:r>
              <a:rPr lang="it-IT" sz="900" dirty="0"/>
              <a:t>Le interessanti installazioni multimediali fanno rivivere i destini di questi viaggiatori, accompagnandoli ancora una volta nel loro grande viaggio. Al contrario, l'atmosfera che si respira nel vecchio e nel nuovo porto (Alter </a:t>
            </a:r>
            <a:r>
              <a:rPr lang="it-IT" sz="900" dirty="0" err="1"/>
              <a:t>Hafen</a:t>
            </a:r>
            <a:r>
              <a:rPr lang="it-IT" sz="900" dirty="0"/>
              <a:t> e </a:t>
            </a:r>
            <a:r>
              <a:rPr lang="it-IT" sz="900" dirty="0" err="1"/>
              <a:t>Neuer</a:t>
            </a:r>
            <a:r>
              <a:rPr lang="it-IT" sz="900" dirty="0"/>
              <a:t> </a:t>
            </a:r>
            <a:r>
              <a:rPr lang="it-IT" sz="900" dirty="0" err="1"/>
              <a:t>Hafen</a:t>
            </a:r>
            <a:r>
              <a:rPr lang="it-IT" sz="900" dirty="0"/>
              <a:t>) è tutta concentrata sul presente: l'ATLANTIC Hotel SAIL City con la sua audace architettura, il centro </a:t>
            </a:r>
            <a:r>
              <a:rPr lang="it-IT" sz="900" dirty="0" err="1">
                <a:hlinkClick r:id="rId5"/>
              </a:rPr>
              <a:t>Klimahaus</a:t>
            </a:r>
            <a:r>
              <a:rPr lang="it-IT" sz="900" dirty="0"/>
              <a:t>® Bremerhaven 8° </a:t>
            </a:r>
            <a:r>
              <a:rPr lang="it-IT" sz="900" dirty="0" err="1"/>
              <a:t>Ost</a:t>
            </a:r>
            <a:r>
              <a:rPr lang="it-IT" sz="900" dirty="0"/>
              <a:t> e il museo tedesco della navigazione sono tre attrazioni straordinarie da non lasciarsi scappare.</a:t>
            </a:r>
          </a:p>
          <a:p>
            <a:r>
              <a:rPr lang="it-IT" sz="900" dirty="0"/>
              <a:t>Vicino al museo tedesco della navigazione si trova una fontana in cui è rappresentata una figura dalle dimensioni di un nano, è il folletto chiamato </a:t>
            </a:r>
            <a:r>
              <a:rPr lang="it-IT" sz="900" dirty="0" err="1"/>
              <a:t>Klabautermann</a:t>
            </a:r>
            <a:r>
              <a:rPr lang="it-IT" sz="900" dirty="0"/>
              <a:t>. Secondo le credenze popolari si tratta di un coboldo, alto nemmeno due piedi, che vive sulle navi di legno, lo spirito di un morto la cui anima aveva scelto un albero come dimora. Se questo albero diviene l'albero maestro di una nave, lo spirito si trasforma nel </a:t>
            </a:r>
            <a:r>
              <a:rPr lang="it-IT" sz="900" dirty="0" err="1"/>
              <a:t>Klabautermann</a:t>
            </a:r>
            <a:r>
              <a:rPr lang="it-IT" sz="900" dirty="0"/>
              <a:t>, ossia in un folletto lunatico e dispettoso, eppure amato in quanto protettore della nave e dell'equipaggio. Una bella saga che rispecchia il legame con il mare di Bremerhaven. La vita in riva al mare, la storia, il presente e il futuro dell'intera regione sono i temi a cui è dedicato il museo storico. Situato nel punto più bello della città, ovvero in una zona non lontana dal centro e allo stesso tempo immersa nella tranquillità della natura, colpisce per la sua architettura visionaria. </a:t>
            </a:r>
          </a:p>
        </p:txBody>
      </p:sp>
    </p:spTree>
    <p:extLst>
      <p:ext uri="{BB962C8B-B14F-4D97-AF65-F5344CB8AC3E}">
        <p14:creationId xmlns:p14="http://schemas.microsoft.com/office/powerpoint/2010/main" val="338471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TM04033921[[fn=Damascato]]</Template>
  <TotalTime>126</TotalTime>
  <Words>440</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11</vt:i4>
      </vt:variant>
    </vt:vector>
  </HeadingPairs>
  <TitlesOfParts>
    <vt:vector size="21" baseType="lpstr">
      <vt:lpstr>Algerian</vt:lpstr>
      <vt:lpstr>Andalus</vt:lpstr>
      <vt:lpstr>Arial</vt:lpstr>
      <vt:lpstr>Bernard MT Condensed</vt:lpstr>
      <vt:lpstr>Blackadder ITC</vt:lpstr>
      <vt:lpstr>Bookman Old Style</vt:lpstr>
      <vt:lpstr>Open Sans</vt:lpstr>
      <vt:lpstr>Rockwell</vt:lpstr>
      <vt:lpstr>Wingdings</vt:lpstr>
      <vt:lpstr>Damask</vt:lpstr>
      <vt:lpstr>Un viaggio in Norvegia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viaggio in Norvegia</dc:title>
  <dc:creator>Utente</dc:creator>
  <cp:lastModifiedBy>Utente</cp:lastModifiedBy>
  <cp:revision>13</cp:revision>
  <dcterms:created xsi:type="dcterms:W3CDTF">2018-06-05T06:34:39Z</dcterms:created>
  <dcterms:modified xsi:type="dcterms:W3CDTF">2018-06-07T10:43:56Z</dcterms:modified>
</cp:coreProperties>
</file>